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theme+xml" PartName="/ppt/theme/theme2.xml"/>
  <Override ContentType="application/vnd.openxmlformats-officedocument.presentationml.slideLayout+xml" PartName="/ppt/slideLayouts/slideLayout5.xml"/>
  <Override ContentType="application/vnd.openxmlformats-officedocument.theme+xml" PartName="/ppt/theme/theme3.xml"/>
  <Override ContentType="application/vnd.openxmlformats-officedocument.presentationml.slideLayout+xml" PartName="/ppt/slideLayouts/slideLayout6.xml"/>
  <Override ContentType="application/vnd.openxmlformats-officedocument.theme+xml" PartName="/ppt/theme/theme4.xml"/>
  <Override ContentType="application/vnd.openxmlformats-officedocument.presentationml.slideLayout+xml" PartName="/ppt/slideLayouts/slideLayout7.xml"/>
  <Override ContentType="application/vnd.openxmlformats-officedocument.theme+xml" PartName="/ppt/theme/theme5.xml"/>
  <Override ContentType="application/vnd.openxmlformats-officedocument.presentationml.slideLayout+xml" PartName="/ppt/slideLayouts/slideLayout8.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5" r:id="rId2"/>
    <p:sldMasterId id="2147483687" r:id="rId3"/>
    <p:sldMasterId id="2147483679" r:id="rId4"/>
    <p:sldMasterId id="2147483681" r:id="rId5"/>
    <p:sldMasterId id="2147483697" r:id="rId6"/>
  </p:sldMasterIdLst>
  <p:notesMasterIdLst>
    <p:notesMasterId r:id="rId30"/>
  </p:notesMasterIdLst>
  <p:handoutMasterIdLst>
    <p:handoutMasterId r:id="rId31"/>
  </p:handoutMasterIdLst>
  <p:sldIdLst>
    <p:sldId id="257" r:id="rId7"/>
    <p:sldId id="299" r:id="rId8"/>
    <p:sldId id="317" r:id="rId9"/>
    <p:sldId id="309" r:id="rId10"/>
    <p:sldId id="319" r:id="rId11"/>
    <p:sldId id="320" r:id="rId12"/>
    <p:sldId id="313" r:id="rId13"/>
    <p:sldId id="321" r:id="rId14"/>
    <p:sldId id="310" r:id="rId15"/>
    <p:sldId id="322" r:id="rId16"/>
    <p:sldId id="315" r:id="rId17"/>
    <p:sldId id="324" r:id="rId18"/>
    <p:sldId id="293" r:id="rId19"/>
    <p:sldId id="294" r:id="rId20"/>
    <p:sldId id="325" r:id="rId21"/>
    <p:sldId id="306" r:id="rId22"/>
    <p:sldId id="308" r:id="rId23"/>
    <p:sldId id="305" r:id="rId24"/>
    <p:sldId id="302" r:id="rId25"/>
    <p:sldId id="301" r:id="rId26"/>
    <p:sldId id="304" r:id="rId27"/>
    <p:sldId id="323" r:id="rId28"/>
    <p:sldId id="316"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345" userDrawn="1">
          <p15:clr>
            <a:srgbClr val="A4A3A4"/>
          </p15:clr>
        </p15:guide>
        <p15:guide id="3" pos="2434" userDrawn="1">
          <p15:clr>
            <a:srgbClr val="A4A3A4"/>
          </p15:clr>
        </p15:guide>
        <p15:guide id="4" orient="horz" pos="459" userDrawn="1">
          <p15:clr>
            <a:srgbClr val="A4A3A4"/>
          </p15:clr>
        </p15:guide>
        <p15:guide id="5" orient="horz" pos="21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57182" autoAdjust="0"/>
  </p:normalViewPr>
  <p:slideViewPr>
    <p:cSldViewPr snapToGrid="0" showGuides="1">
      <p:cViewPr varScale="1">
        <p:scale>
          <a:sx n="51" d="100"/>
          <a:sy n="51" d="100"/>
        </p:scale>
        <p:origin x="1521" y="45"/>
      </p:cViewPr>
      <p:guideLst>
        <p:guide orient="horz" pos="2160"/>
        <p:guide pos="1345"/>
        <p:guide pos="2434"/>
        <p:guide orient="horz" pos="459"/>
        <p:guide orient="horz" pos="213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5"/>
          </a:xfrm>
          <a:prstGeom prst="rect">
            <a:avLst/>
          </a:prstGeom>
        </p:spPr>
        <p:txBody>
          <a:bodyPr vert="horz" lIns="92830" tIns="46415" rIns="92830" bIns="46415" rtlCol="0"/>
          <a:lstStyle>
            <a:lvl1pPr algn="r">
              <a:defRPr sz="1200"/>
            </a:lvl1pPr>
          </a:lstStyle>
          <a:p>
            <a:fld id="{F56D0019-9A8D-4B50-8ADC-B707AB21E2E7}" type="datetimeFigureOut">
              <a:rPr lang="en-US" smtClean="0"/>
              <a:t>2018-02-23</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CF38C86E-FBC3-4B8C-81A3-CD09DDA1D36E}" type="slidenum">
              <a:rPr lang="en-US" smtClean="0"/>
              <a:t>‹#›</a:t>
            </a:fld>
            <a:endParaRPr lang="en-US"/>
          </a:p>
        </p:txBody>
      </p:sp>
    </p:spTree>
    <p:extLst>
      <p:ext uri="{BB962C8B-B14F-4D97-AF65-F5344CB8AC3E}">
        <p14:creationId xmlns:p14="http://schemas.microsoft.com/office/powerpoint/2010/main" val="60749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1"/>
            <a:ext cx="2971800" cy="466435"/>
          </a:xfrm>
          <a:prstGeom prst="rect">
            <a:avLst/>
          </a:prstGeom>
        </p:spPr>
        <p:txBody>
          <a:bodyPr vert="horz" lIns="92830" tIns="46415" rIns="92830" bIns="46415" rtlCol="0"/>
          <a:lstStyle>
            <a:lvl1pPr algn="r">
              <a:defRPr sz="1200"/>
            </a:lvl1pPr>
          </a:lstStyle>
          <a:p>
            <a:fld id="{E8C6CAD3-C65A-4F67-A9C9-9F0B7AE80557}" type="datetimeFigureOut">
              <a:rPr lang="en-US" smtClean="0"/>
              <a:t>2018-02-23</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1"/>
            <a:ext cx="5486400" cy="3660459"/>
          </a:xfrm>
          <a:prstGeom prst="rect">
            <a:avLst/>
          </a:prstGeom>
        </p:spPr>
        <p:txBody>
          <a:bodyPr vert="horz" lIns="92830" tIns="46415" rIns="92830" bIns="464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11A616E6-3282-49AF-B187-AFD585911299}" type="slidenum">
              <a:rPr lang="en-US" smtClean="0"/>
              <a:t>‹#›</a:t>
            </a:fld>
            <a:endParaRPr lang="en-US"/>
          </a:p>
        </p:txBody>
      </p:sp>
    </p:spTree>
    <p:extLst>
      <p:ext uri="{BB962C8B-B14F-4D97-AF65-F5344CB8AC3E}">
        <p14:creationId xmlns:p14="http://schemas.microsoft.com/office/powerpoint/2010/main" val="201177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1A616E6-3282-49AF-B187-AFD585911299}" type="slidenum">
              <a:rPr lang="en-US" smtClean="0"/>
              <a:t>1</a:t>
            </a:fld>
            <a:endParaRPr lang="en-US"/>
          </a:p>
        </p:txBody>
      </p:sp>
    </p:spTree>
    <p:extLst>
      <p:ext uri="{BB962C8B-B14F-4D97-AF65-F5344CB8AC3E}">
        <p14:creationId xmlns:p14="http://schemas.microsoft.com/office/powerpoint/2010/main" val="372708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b="0" dirty="0">
                <a:latin typeface="+mn-lt"/>
              </a:rPr>
              <a:t>A key example of this was threaded fasteners</a:t>
            </a:r>
          </a:p>
          <a:p>
            <a:pPr marL="174056" indent="-174056">
              <a:buFont typeface="Arial" panose="020B0604020202020204" pitchFamily="34" charset="0"/>
              <a:buChar char="•"/>
            </a:pPr>
            <a:r>
              <a:rPr lang="en-US" sz="1100" b="0" dirty="0">
                <a:latin typeface="+mn-lt"/>
              </a:rPr>
              <a:t>At the end of the 18thC and beginning of 19</a:t>
            </a:r>
            <a:r>
              <a:rPr lang="en-US" sz="1100" b="0" baseline="30000" dirty="0">
                <a:latin typeface="+mn-lt"/>
              </a:rPr>
              <a:t>th</a:t>
            </a:r>
            <a:r>
              <a:rPr lang="en-US" sz="1100" b="0" dirty="0">
                <a:latin typeface="+mn-lt"/>
              </a:rPr>
              <a:t> C it was clear that threaded fasteners made it easier to assemble products because they connect parts together, and made them more reliable</a:t>
            </a:r>
          </a:p>
          <a:p>
            <a:pPr marL="174056" indent="-174056">
              <a:buFont typeface="Arial" panose="020B0604020202020204" pitchFamily="34" charset="0"/>
              <a:buChar char="•"/>
            </a:pPr>
            <a:r>
              <a:rPr lang="en-US" sz="1100" b="0" dirty="0">
                <a:latin typeface="+mn-lt"/>
              </a:rPr>
              <a:t>In addition, they can be disassembled, meaning worn parts can be replaced easily</a:t>
            </a:r>
          </a:p>
          <a:p>
            <a:pPr marL="174056" indent="-174056">
              <a:buFont typeface="Arial" panose="020B0604020202020204" pitchFamily="34" charset="0"/>
              <a:buChar char="•"/>
            </a:pPr>
            <a:r>
              <a:rPr lang="en-US" sz="1100" b="0" dirty="0">
                <a:latin typeface="+mn-lt"/>
              </a:rPr>
              <a:t>For more production, there was a greater need for screw threads – meaning users needed more and more reliable methods to </a:t>
            </a:r>
            <a:r>
              <a:rPr lang="en-US" sz="1100" b="0" dirty="0" err="1">
                <a:latin typeface="+mn-lt"/>
              </a:rPr>
              <a:t>guage</a:t>
            </a:r>
            <a:r>
              <a:rPr lang="en-US" sz="1100" b="0" dirty="0">
                <a:latin typeface="+mn-lt"/>
              </a:rPr>
              <a:t> them, calculate their strength </a:t>
            </a:r>
            <a:r>
              <a:rPr lang="en-US" sz="1100" b="0" dirty="0" err="1">
                <a:latin typeface="+mn-lt"/>
              </a:rPr>
              <a:t>etc</a:t>
            </a:r>
            <a:endParaRPr lang="en-US" sz="1100" b="0" dirty="0">
              <a:latin typeface="+mn-lt"/>
            </a:endParaRPr>
          </a:p>
          <a:p>
            <a:pPr marL="174056" indent="-174056">
              <a:buFont typeface="Arial" panose="020B0604020202020204" pitchFamily="34" charset="0"/>
              <a:buChar char="•"/>
            </a:pPr>
            <a:r>
              <a:rPr lang="en-US" sz="1100" b="0" dirty="0">
                <a:latin typeface="+mn-lt"/>
              </a:rPr>
              <a:t>But there was no thread standardization – making interchangeability problematic</a:t>
            </a:r>
          </a:p>
          <a:p>
            <a:pPr marL="174056" indent="-174056">
              <a:buFont typeface="Arial" panose="020B0604020202020204" pitchFamily="34" charset="0"/>
              <a:buChar char="•"/>
            </a:pPr>
            <a:r>
              <a:rPr lang="en-US" sz="1100" b="0" dirty="0">
                <a:latin typeface="+mn-lt"/>
              </a:rPr>
              <a:t>First standard for screw threads in 1841 (not ISO)</a:t>
            </a:r>
          </a:p>
          <a:p>
            <a:pPr marL="174056" indent="-174056">
              <a:buFont typeface="Arial" panose="020B0604020202020204" pitchFamily="34" charset="0"/>
              <a:buChar char="•"/>
            </a:pPr>
            <a:r>
              <a:rPr lang="en-US" sz="1100" b="0" dirty="0">
                <a:latin typeface="+mn-lt"/>
              </a:rPr>
              <a:t>Standards for railways another example, in order to facilitate transport of goods</a:t>
            </a: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10</a:t>
            </a:fld>
            <a:endParaRPr lang="en-US"/>
          </a:p>
        </p:txBody>
      </p:sp>
    </p:spTree>
    <p:extLst>
      <p:ext uri="{BB962C8B-B14F-4D97-AF65-F5344CB8AC3E}">
        <p14:creationId xmlns:p14="http://schemas.microsoft.com/office/powerpoint/2010/main" val="111036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These days standards are not just about parts for machinery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They also provide an international language and codes for industries like banking, IT, data exchange of all kinds</a:t>
            </a:r>
          </a:p>
          <a:p>
            <a:endParaRPr lang="en-US" b="0" dirty="0">
              <a:latin typeface="+mn-lt"/>
            </a:endParaRPr>
          </a:p>
          <a:p>
            <a:r>
              <a:rPr lang="en-US" b="0" dirty="0">
                <a:latin typeface="+mn-lt"/>
              </a:rPr>
              <a:t>The universal language they provide enables innovation to thrive, by providing confidence in systems and processes, on which they can develop further</a:t>
            </a: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11</a:t>
            </a:fld>
            <a:endParaRPr lang="en-US"/>
          </a:p>
        </p:txBody>
      </p:sp>
    </p:spTree>
    <p:extLst>
      <p:ext uri="{BB962C8B-B14F-4D97-AF65-F5344CB8AC3E}">
        <p14:creationId xmlns:p14="http://schemas.microsoft.com/office/powerpoint/2010/main" val="2792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where does ISO stand in all of this?</a:t>
            </a:r>
          </a:p>
        </p:txBody>
      </p:sp>
      <p:sp>
        <p:nvSpPr>
          <p:cNvPr id="4" name="Slide Number Placeholder 3"/>
          <p:cNvSpPr>
            <a:spLocks noGrp="1"/>
          </p:cNvSpPr>
          <p:nvPr>
            <p:ph type="sldNum" sz="quarter" idx="10"/>
          </p:nvPr>
        </p:nvSpPr>
        <p:spPr/>
        <p:txBody>
          <a:bodyPr/>
          <a:lstStyle/>
          <a:p>
            <a:fld id="{11A616E6-3282-49AF-B187-AFD585911299}" type="slidenum">
              <a:rPr lang="en-US" smtClean="0"/>
              <a:t>12</a:t>
            </a:fld>
            <a:endParaRPr lang="en-US"/>
          </a:p>
        </p:txBody>
      </p:sp>
    </p:spTree>
    <p:extLst>
      <p:ext uri="{BB962C8B-B14F-4D97-AF65-F5344CB8AC3E}">
        <p14:creationId xmlns:p14="http://schemas.microsoft.com/office/powerpoint/2010/main" val="374473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ISO is the world’s largest developer of international standards</a:t>
            </a:r>
          </a:p>
          <a:p>
            <a:r>
              <a:rPr lang="en-US" b="0" dirty="0">
                <a:latin typeface="+mn-lt"/>
              </a:rPr>
              <a:t>It was first established in 1947 and now has more than 22,000 international standards covering virtually every sector and business</a:t>
            </a:r>
          </a:p>
          <a:p>
            <a:r>
              <a:rPr lang="en-US" b="0" dirty="0">
                <a:latin typeface="+mn-lt"/>
              </a:rPr>
              <a:t>We are a global network of national standards bodies – with one member per country. DSM for example is our member for Malaysia. </a:t>
            </a:r>
          </a:p>
        </p:txBody>
      </p:sp>
      <p:sp>
        <p:nvSpPr>
          <p:cNvPr id="4" name="Slide Number Placeholder 3"/>
          <p:cNvSpPr>
            <a:spLocks noGrp="1"/>
          </p:cNvSpPr>
          <p:nvPr>
            <p:ph type="sldNum" sz="quarter" idx="10"/>
          </p:nvPr>
        </p:nvSpPr>
        <p:spPr/>
        <p:txBody>
          <a:bodyPr/>
          <a:lstStyle/>
          <a:p>
            <a:fld id="{11A616E6-3282-49AF-B187-AFD585911299}" type="slidenum">
              <a:rPr lang="en-US" smtClean="0"/>
              <a:t>13</a:t>
            </a:fld>
            <a:endParaRPr lang="en-US"/>
          </a:p>
        </p:txBody>
      </p:sp>
    </p:spTree>
    <p:extLst>
      <p:ext uri="{BB962C8B-B14F-4D97-AF65-F5344CB8AC3E}">
        <p14:creationId xmlns:p14="http://schemas.microsoft.com/office/powerpoint/2010/main" val="339697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We have a unique model, that works due to the strong collaboration, cooperation and consensus on which it is based</a:t>
            </a:r>
          </a:p>
        </p:txBody>
      </p:sp>
      <p:sp>
        <p:nvSpPr>
          <p:cNvPr id="4" name="Slide Number Placeholder 3"/>
          <p:cNvSpPr>
            <a:spLocks noGrp="1"/>
          </p:cNvSpPr>
          <p:nvPr>
            <p:ph type="sldNum" sz="quarter" idx="10"/>
          </p:nvPr>
        </p:nvSpPr>
        <p:spPr/>
        <p:txBody>
          <a:bodyPr/>
          <a:lstStyle/>
          <a:p>
            <a:fld id="{11A616E6-3282-49AF-B187-AFD585911299}" type="slidenum">
              <a:rPr lang="en-US" smtClean="0"/>
              <a:t>14</a:t>
            </a:fld>
            <a:endParaRPr lang="en-US"/>
          </a:p>
        </p:txBody>
      </p:sp>
    </p:spTree>
    <p:extLst>
      <p:ext uri="{BB962C8B-B14F-4D97-AF65-F5344CB8AC3E}">
        <p14:creationId xmlns:p14="http://schemas.microsoft.com/office/powerpoint/2010/main" val="156028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Through our 162 members we bring together expert</a:t>
            </a:r>
            <a:r>
              <a:rPr lang="en-US" sz="1200" b="0" i="0" kern="1200" dirty="0">
                <a:solidFill>
                  <a:schemeClr val="tx1"/>
                </a:solidFill>
                <a:effectLst/>
                <a:latin typeface="+mn-lt"/>
                <a:ea typeface="+mn-ea"/>
                <a:cs typeface="+mn-cs"/>
              </a:rPr>
              <a:t>s to share knowledge and develop voluntary, consensus-based, market relevant International Standards that support innovation and provide solutions to global challenges. </a:t>
            </a:r>
          </a:p>
          <a:p>
            <a:r>
              <a:rPr lang="en-US" sz="1200" b="0" i="0" kern="1200" dirty="0">
                <a:solidFill>
                  <a:schemeClr val="tx1"/>
                </a:solidFill>
                <a:effectLst/>
                <a:latin typeface="+mn-lt"/>
                <a:ea typeface="+mn-ea"/>
                <a:cs typeface="+mn-cs"/>
              </a:rPr>
              <a:t>Today we have around 22000 standards covering almost every industry, from technology, to food safety, to agriculture and healthcare. ISO International Standards impact everyone, everywhere.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have many standards that will support the fourth industrial revolution. </a:t>
            </a:r>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15</a:t>
            </a:fld>
            <a:endParaRPr lang="en-US"/>
          </a:p>
        </p:txBody>
      </p:sp>
    </p:spTree>
    <p:extLst>
      <p:ext uri="{BB962C8B-B14F-4D97-AF65-F5344CB8AC3E}">
        <p14:creationId xmlns:p14="http://schemas.microsoft.com/office/powerpoint/2010/main" val="343491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example of this is in what is known as Smart manufacturing</a:t>
            </a:r>
          </a:p>
          <a:p>
            <a:pPr marL="171450" indent="-171450">
              <a:buFont typeface="Arial" panose="020B0604020202020204" pitchFamily="34" charset="0"/>
              <a:buChar char="•"/>
            </a:pPr>
            <a:r>
              <a:rPr lang="en-US" dirty="0"/>
              <a:t>Smart is the buzz word of our time – it speaks of communication between devices of all kinds</a:t>
            </a:r>
          </a:p>
          <a:p>
            <a:pPr marL="171450" indent="-171450">
              <a:buFont typeface="Arial" panose="020B0604020202020204" pitchFamily="34" charset="0"/>
              <a:buChar char="•"/>
            </a:pPr>
            <a:r>
              <a:rPr lang="en-US" dirty="0"/>
              <a:t>This is derived from the Internet of Things – it makes factories smarter, safer and more environmentally sustainable.</a:t>
            </a:r>
          </a:p>
          <a:p>
            <a:pPr marL="174056" indent="-174056">
              <a:buFont typeface="Arial" panose="020B0604020202020204" pitchFamily="34" charset="0"/>
              <a:buChar char="•"/>
            </a:pPr>
            <a:r>
              <a:rPr lang="en-US" dirty="0"/>
              <a:t>Improvements to production and cost reduction are projected to generate billions in revenue growth and productivity over next decade.</a:t>
            </a:r>
          </a:p>
          <a:p>
            <a:pPr marL="174056" indent="-174056">
              <a:buFont typeface="Arial" panose="020B0604020202020204" pitchFamily="34" charset="0"/>
              <a:buChar char="•"/>
            </a:pPr>
            <a:r>
              <a:rPr lang="en-US" dirty="0"/>
              <a:t>There is an ability to track objects, observe usage and consumer behaviour, etc.</a:t>
            </a:r>
          </a:p>
          <a:p>
            <a:pPr marL="174056" indent="-174056">
              <a:buFont typeface="Arial" panose="020B0604020202020204" pitchFamily="34" charset="0"/>
              <a:buChar char="•"/>
            </a:pPr>
            <a:r>
              <a:rPr lang="en-US" dirty="0"/>
              <a:t>Standards provide the common communication method, allowing brands and technologies to interact through the same communications protocols = interoperability.</a:t>
            </a:r>
          </a:p>
          <a:p>
            <a:pPr marL="174056" indent="-174056" defTabSz="928299">
              <a:buFont typeface="Arial" panose="020B0604020202020204" pitchFamily="34" charset="0"/>
              <a:buChar char="•"/>
              <a:defRPr/>
            </a:pPr>
            <a:r>
              <a:rPr lang="en-US" dirty="0"/>
              <a:t>ISO established a smart manufacturing coordinating committee to address gaps in standardization.</a:t>
            </a:r>
          </a:p>
          <a:p>
            <a:pPr marL="174056" indent="-174056" defTabSz="928299">
              <a:buFont typeface="Arial" panose="020B0604020202020204" pitchFamily="34" charset="0"/>
              <a:buChar char="•"/>
              <a:defRPr/>
            </a:pPr>
            <a:r>
              <a:rPr lang="en-US" dirty="0"/>
              <a:t>The group brings together more than 20 ISO committees working on facets of smart manufacturing including Robotics, Internet of Things, Security and resilience, and works very closely with the IEC Systems Evaluation Group (soon to evolve to IEC Systems Committee) on the same subject.</a:t>
            </a:r>
          </a:p>
          <a:p>
            <a:pPr marL="0" indent="0" defTabSz="928299">
              <a:buFont typeface="Arial" panose="020B0604020202020204" pitchFamily="34" charset="0"/>
              <a:buNone/>
              <a:defRPr/>
            </a:pPr>
            <a:r>
              <a:rPr lang="en-US" dirty="0"/>
              <a:t> </a:t>
            </a:r>
          </a:p>
          <a:p>
            <a:pPr defTabSz="928299">
              <a:defRPr/>
            </a:pPr>
            <a:endParaRPr lang="en-US" dirty="0"/>
          </a:p>
          <a:p>
            <a:pPr defTabSz="928299">
              <a:defRP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16</a:t>
            </a:fld>
            <a:endParaRPr lang="en-US"/>
          </a:p>
        </p:txBody>
      </p:sp>
    </p:spTree>
    <p:extLst>
      <p:ext uri="{BB962C8B-B14F-4D97-AF65-F5344CB8AC3E}">
        <p14:creationId xmlns:p14="http://schemas.microsoft.com/office/powerpoint/2010/main" val="3795522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additive manufacturing</a:t>
            </a:r>
          </a:p>
          <a:p>
            <a:r>
              <a:rPr lang="en-US" sz="1200" b="0" i="0" kern="1200" dirty="0">
                <a:solidFill>
                  <a:schemeClr val="tx1"/>
                </a:solidFill>
                <a:effectLst/>
                <a:latin typeface="+mn-lt"/>
                <a:ea typeface="+mn-ea"/>
                <a:cs typeface="+mn-cs"/>
              </a:rPr>
              <a:t>It is a machine that enables the layering of materials to make parts or objects from 3D model data under computer control</a:t>
            </a:r>
          </a:p>
          <a:p>
            <a:r>
              <a:rPr lang="en-US" sz="1200" b="0" i="0" kern="1200" dirty="0">
                <a:solidFill>
                  <a:schemeClr val="tx1"/>
                </a:solidFill>
                <a:effectLst/>
                <a:latin typeface="+mn-lt"/>
                <a:ea typeface="+mn-ea"/>
                <a:cs typeface="+mn-cs"/>
              </a:rPr>
              <a:t>It is an inherent part of the product development process used to manufacture prototypes, tools and industrial parts. It is a principle that can be applied to the creation of widely differing technologies.</a:t>
            </a:r>
          </a:p>
          <a:p>
            <a:pPr lvl="0"/>
            <a:r>
              <a:rPr lang="en-US" sz="1200" kern="1200" dirty="0">
                <a:solidFill>
                  <a:schemeClr val="tx1"/>
                </a:solidFill>
                <a:effectLst/>
                <a:latin typeface="+mn-lt"/>
                <a:ea typeface="+mn-ea"/>
                <a:cs typeface="+mn-cs"/>
              </a:rPr>
              <a:t>ISO has a partnership with ASTM International (who also develops standards in this area) to ensure the most appropriate and effective standards are produced in this area that help to facilitate the development of the technology</a:t>
            </a:r>
          </a:p>
          <a:p>
            <a:pPr lvl="0"/>
            <a:r>
              <a:rPr lang="en-US" sz="1200" kern="1200" dirty="0">
                <a:solidFill>
                  <a:schemeClr val="tx1"/>
                </a:solidFill>
                <a:effectLst/>
                <a:latin typeface="+mn-lt"/>
                <a:ea typeface="+mn-ea"/>
                <a:cs typeface="+mn-cs"/>
              </a:rPr>
              <a:t>ISO/TC 261 </a:t>
            </a:r>
            <a:r>
              <a:rPr lang="en-US" sz="1200" i="1" kern="1200" dirty="0">
                <a:solidFill>
                  <a:schemeClr val="tx1"/>
                </a:solidFill>
                <a:effectLst/>
                <a:latin typeface="+mn-lt"/>
                <a:ea typeface="+mn-ea"/>
                <a:cs typeface="+mn-cs"/>
              </a:rPr>
              <a:t>Additive manufacturing</a:t>
            </a:r>
            <a:r>
              <a:rPr lang="en-US" sz="1200" kern="1200" dirty="0">
                <a:solidFill>
                  <a:schemeClr val="tx1"/>
                </a:solidFill>
                <a:effectLst/>
                <a:latin typeface="+mn-lt"/>
                <a:ea typeface="+mn-ea"/>
                <a:cs typeface="+mn-cs"/>
              </a:rPr>
              <a:t> has developed 7 standards and has 14 more in development</a:t>
            </a:r>
          </a:p>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17</a:t>
            </a:fld>
            <a:endParaRPr lang="en-US"/>
          </a:p>
        </p:txBody>
      </p:sp>
    </p:spTree>
    <p:extLst>
      <p:ext uri="{BB962C8B-B14F-4D97-AF65-F5344CB8AC3E}">
        <p14:creationId xmlns:p14="http://schemas.microsoft.com/office/powerpoint/2010/main" val="124114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the automotive industry, there are huge changes in navigation systems but also in technologies such as self driving cars.</a:t>
            </a:r>
          </a:p>
          <a:p>
            <a:pPr lvl="0"/>
            <a:endParaRPr lang="en-US" sz="1100" dirty="0"/>
          </a:p>
          <a:p>
            <a:pPr lvl="0"/>
            <a:r>
              <a:rPr lang="en-US" sz="1100" dirty="0"/>
              <a:t>Because better management of transport is necessary for a sustainable future.</a:t>
            </a:r>
          </a:p>
          <a:p>
            <a:pPr lvl="0"/>
            <a:endParaRPr lang="en-US" sz="1100" dirty="0"/>
          </a:p>
          <a:p>
            <a:pPr defTabSz="928299">
              <a:defRPr/>
            </a:pPr>
            <a:r>
              <a:rPr lang="en-US" sz="1100" dirty="0"/>
              <a:t>ISO/TC 204 </a:t>
            </a:r>
            <a:r>
              <a:rPr lang="en-US" sz="1100" i="1" dirty="0"/>
              <a:t>Intelligent transport systems, </a:t>
            </a:r>
            <a:r>
              <a:rPr lang="en-US" sz="1100" dirty="0"/>
              <a:t>has nearly 250 standards in this field and another 100 in development.</a:t>
            </a:r>
          </a:p>
          <a:p>
            <a:pPr lvl="0"/>
            <a:endParaRPr lang="en-US" sz="1100" dirty="0"/>
          </a:p>
          <a:p>
            <a:pPr defTabSz="928299">
              <a:defRPr/>
            </a:pPr>
            <a:r>
              <a:rPr lang="en-US" sz="1100" dirty="0"/>
              <a:t>These include those for self driving cars, as well as standards that support electric or hydrogen-powered cars, that help to make cities more sustainable through reduced energy use and pollution.</a:t>
            </a:r>
          </a:p>
          <a:p>
            <a:pPr defTabSz="928299">
              <a:defRPr/>
            </a:pPr>
            <a:endParaRPr lang="en-US" sz="1100" dirty="0"/>
          </a:p>
          <a:p>
            <a:pPr defTabSz="928299">
              <a:defRPr/>
            </a:pPr>
            <a:endParaRPr lang="en-US" sz="1100" dirty="0"/>
          </a:p>
          <a:p>
            <a:pPr defTabSz="928299">
              <a:defRPr/>
            </a:pPr>
            <a:endParaRPr lang="en-US" dirty="0"/>
          </a:p>
          <a:p>
            <a:pPr defTabSz="928299">
              <a:defRP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18</a:t>
            </a:fld>
            <a:endParaRPr lang="en-US"/>
          </a:p>
        </p:txBody>
      </p:sp>
    </p:spTree>
    <p:extLst>
      <p:ext uri="{BB962C8B-B14F-4D97-AF65-F5344CB8AC3E}">
        <p14:creationId xmlns:p14="http://schemas.microsoft.com/office/powerpoint/2010/main" val="343579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056" indent="-174056" defTabSz="928299">
              <a:buFont typeface="Arial" panose="020B0604020202020204" pitchFamily="34" charset="0"/>
              <a:buChar char="•"/>
              <a:defRPr/>
            </a:pPr>
            <a:r>
              <a:rPr lang="en-US" sz="1100" dirty="0"/>
              <a:t>As we contemplate the social change inherent in the Fourth Revolution, personal care robots are revolutionizing the way societies approach ageing and the too often disabilities that come with it.</a:t>
            </a:r>
          </a:p>
          <a:p>
            <a:endParaRPr lang="en-US" sz="1100" dirty="0"/>
          </a:p>
          <a:p>
            <a:pPr marL="174056" indent="-174056">
              <a:buFont typeface="Arial" panose="020B0604020202020204" pitchFamily="34" charset="0"/>
              <a:buChar char="•"/>
            </a:pPr>
            <a:r>
              <a:rPr lang="en-US" sz="1100" dirty="0"/>
              <a:t>ISO 13482 which defines the safety requirements for personal care robots.</a:t>
            </a:r>
          </a:p>
          <a:p>
            <a:pPr marL="174056" indent="-174056">
              <a:buFont typeface="Arial" panose="020B0604020202020204" pitchFamily="34" charset="0"/>
              <a:buChar char="•"/>
            </a:pPr>
            <a:r>
              <a:rPr lang="en-US" sz="1100" dirty="0"/>
              <a:t>Developers of these robots used the standard to guarantee and demonstrate internationally agreed safety levels, which allowed them to export their technology around the world. </a:t>
            </a:r>
          </a:p>
          <a:p>
            <a:pPr marL="174056" indent="-174056">
              <a:buFont typeface="Arial" panose="020B0604020202020204" pitchFamily="34" charset="0"/>
              <a:buChar char="•"/>
            </a:pPr>
            <a:r>
              <a:rPr lang="en-US" sz="1100" dirty="0"/>
              <a:t>Without such a standard, many industry players weren’t willing to invest in a product that might not be accepted because of safety concerns or unknown regulatory requirements.</a:t>
            </a:r>
          </a:p>
          <a:p>
            <a:pPr marL="174056" indent="-174056">
              <a:buFont typeface="Arial" panose="020B0604020202020204" pitchFamily="34" charset="0"/>
              <a:buChar char="•"/>
            </a:pPr>
            <a:r>
              <a:rPr lang="en-US" sz="1100" dirty="0"/>
              <a:t>Today we have a dedicated technical committee developing standards on robotics, providing greater certainty for the future.</a:t>
            </a:r>
          </a:p>
          <a:p>
            <a:pPr marL="174056" indent="-174056">
              <a:buFont typeface="Arial" panose="020B0604020202020204" pitchFamily="34" charset="0"/>
              <a:buChar char="•"/>
            </a:pPr>
            <a:endParaRPr lang="en-US" dirty="0"/>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19</a:t>
            </a:fld>
            <a:endParaRPr lang="en-US"/>
          </a:p>
        </p:txBody>
      </p:sp>
    </p:spTree>
    <p:extLst>
      <p:ext uri="{BB962C8B-B14F-4D97-AF65-F5344CB8AC3E}">
        <p14:creationId xmlns:p14="http://schemas.microsoft.com/office/powerpoint/2010/main" val="16727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dirty="0"/>
              <a:t>Many of us have different definitions of the Fourth Industrial Revolution.</a:t>
            </a:r>
          </a:p>
          <a:p>
            <a:pPr marL="174056" indent="-174056">
              <a:buFont typeface="Arial" panose="020B0604020202020204" pitchFamily="34" charset="0"/>
              <a:buChar char="•"/>
            </a:pPr>
            <a:r>
              <a:rPr lang="en-US" sz="1100" dirty="0"/>
              <a:t>But before we can understand the fourth, what about the other three?</a:t>
            </a:r>
          </a:p>
          <a:p>
            <a:pPr marL="174056" indent="-174056">
              <a:buFont typeface="Arial" panose="020B0604020202020204" pitchFamily="34" charset="0"/>
              <a:buChar char="•"/>
            </a:pPr>
            <a:endParaRPr lang="en-US" sz="1100" dirty="0"/>
          </a:p>
          <a:p>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2</a:t>
            </a:fld>
            <a:endParaRPr lang="en-US"/>
          </a:p>
        </p:txBody>
      </p:sp>
    </p:spTree>
    <p:extLst>
      <p:ext uri="{BB962C8B-B14F-4D97-AF65-F5344CB8AC3E}">
        <p14:creationId xmlns:p14="http://schemas.microsoft.com/office/powerpoint/2010/main" val="66624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b="0" dirty="0">
                <a:latin typeface="+mn-lt"/>
              </a:rPr>
              <a:t>New technologies carry new risks – hacking, viruses, phishing,</a:t>
            </a:r>
            <a:r>
              <a:rPr lang="en-US" b="0" baseline="0" dirty="0">
                <a:latin typeface="+mn-lt"/>
              </a:rPr>
              <a:t> </a:t>
            </a:r>
            <a:r>
              <a:rPr lang="en-US" b="0" dirty="0">
                <a:latin typeface="+mn-lt"/>
              </a:rPr>
              <a:t>etc.</a:t>
            </a:r>
          </a:p>
          <a:p>
            <a:pPr marL="174056" indent="-174056">
              <a:buFont typeface="Arial" panose="020B0604020202020204" pitchFamily="34" charset="0"/>
              <a:buChar char="•"/>
            </a:pPr>
            <a:r>
              <a:rPr lang="en-US" b="0" dirty="0">
                <a:latin typeface="+mn-lt"/>
              </a:rPr>
              <a:t>Cyber security and protection of intellectual property are key challenges in today’s digital era.</a:t>
            </a:r>
          </a:p>
          <a:p>
            <a:pPr marL="174056" indent="-174056">
              <a:buFont typeface="Arial" panose="020B0604020202020204" pitchFamily="34" charset="0"/>
              <a:buChar char="•"/>
            </a:pPr>
            <a:r>
              <a:rPr lang="en-US" b="0" dirty="0">
                <a:latin typeface="+mn-lt"/>
              </a:rPr>
              <a:t>Once again, ISO is very active.</a:t>
            </a:r>
          </a:p>
          <a:p>
            <a:pPr marL="174056" indent="-174056">
              <a:buFont typeface="Arial" panose="020B0604020202020204" pitchFamily="34" charset="0"/>
              <a:buChar char="•"/>
            </a:pPr>
            <a:r>
              <a:rPr lang="en-US" b="0" dirty="0">
                <a:latin typeface="+mn-lt"/>
              </a:rPr>
              <a:t>ISO/IEC 27001 series of standards is the world’s common language when it comes to assessing, treating and managing information-related risks.</a:t>
            </a:r>
          </a:p>
          <a:p>
            <a:pPr marL="174056" indent="-174056">
              <a:buFont typeface="Arial" panose="020B0604020202020204" pitchFamily="34" charset="0"/>
              <a:buChar char="•"/>
            </a:pPr>
            <a:r>
              <a:rPr lang="en-US" b="0" dirty="0">
                <a:latin typeface="+mn-lt"/>
              </a:rPr>
              <a:t>A prime example is the cloud – where the marketplace is global</a:t>
            </a:r>
            <a:r>
              <a:rPr lang="en-US" b="0" baseline="0" dirty="0">
                <a:latin typeface="+mn-lt"/>
              </a:rPr>
              <a:t> and </a:t>
            </a:r>
            <a:r>
              <a:rPr lang="en-US" b="0" dirty="0">
                <a:latin typeface="+mn-lt"/>
              </a:rPr>
              <a:t>providers are dispersed across large geographical areas, crossing national boundaries. International guidance (standards) is key.</a:t>
            </a:r>
          </a:p>
          <a:p>
            <a:pPr marL="174056" indent="-174056">
              <a:buFont typeface="Arial" panose="020B0604020202020204" pitchFamily="34" charset="0"/>
              <a:buChar char="•"/>
            </a:pPr>
            <a:r>
              <a:rPr lang="en-US" b="0" dirty="0">
                <a:latin typeface="+mn-lt"/>
              </a:rPr>
              <a:t>Standards for the cloud</a:t>
            </a:r>
            <a:r>
              <a:rPr lang="en-US" b="0" baseline="0" dirty="0">
                <a:latin typeface="+mn-lt"/>
              </a:rPr>
              <a:t> </a:t>
            </a:r>
            <a:r>
              <a:rPr lang="en-US" b="0" dirty="0">
                <a:latin typeface="+mn-lt"/>
              </a:rPr>
              <a:t>facilitate the development and expansion of secure cloud computing systems.</a:t>
            </a:r>
          </a:p>
          <a:p>
            <a:pPr marL="174056" indent="-174056">
              <a:buFont typeface="Arial" panose="020B0604020202020204" pitchFamily="34" charset="0"/>
              <a:buChar char="•"/>
            </a:pPr>
            <a:r>
              <a:rPr lang="en-US" b="0" dirty="0">
                <a:latin typeface="+mn-lt"/>
              </a:rPr>
              <a:t>And also covers security of information sharing between different organizations.</a:t>
            </a:r>
          </a:p>
        </p:txBody>
      </p:sp>
      <p:sp>
        <p:nvSpPr>
          <p:cNvPr id="4" name="Slide Number Placeholder 3"/>
          <p:cNvSpPr>
            <a:spLocks noGrp="1"/>
          </p:cNvSpPr>
          <p:nvPr>
            <p:ph type="sldNum" sz="quarter" idx="10"/>
          </p:nvPr>
        </p:nvSpPr>
        <p:spPr/>
        <p:txBody>
          <a:bodyPr/>
          <a:lstStyle/>
          <a:p>
            <a:fld id="{11A616E6-3282-49AF-B187-AFD585911299}" type="slidenum">
              <a:rPr lang="en-US" smtClean="0"/>
              <a:t>20</a:t>
            </a:fld>
            <a:endParaRPr lang="en-US"/>
          </a:p>
        </p:txBody>
      </p:sp>
    </p:spTree>
    <p:extLst>
      <p:ext uri="{BB962C8B-B14F-4D97-AF65-F5344CB8AC3E}">
        <p14:creationId xmlns:p14="http://schemas.microsoft.com/office/powerpoint/2010/main" val="420393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spcAft>
                <a:spcPts val="305"/>
              </a:spcAft>
              <a:buFont typeface="Arial" panose="020B0604020202020204" pitchFamily="34" charset="0"/>
              <a:buChar char="•"/>
            </a:pPr>
            <a:r>
              <a:rPr lang="en-US" dirty="0"/>
              <a:t>City perspective – an application of the fourth industrial revolution to a city.</a:t>
            </a:r>
          </a:p>
          <a:p>
            <a:pPr marL="174056" indent="-174056">
              <a:spcAft>
                <a:spcPts val="305"/>
              </a:spcAft>
              <a:buFont typeface="Arial" panose="020B0604020202020204" pitchFamily="34" charset="0"/>
              <a:buChar char="•"/>
            </a:pPr>
            <a:r>
              <a:rPr lang="en-US" dirty="0"/>
              <a:t>Between 60 % and 70 % of humanity is expected to be living in urban environments by 2050.</a:t>
            </a:r>
          </a:p>
          <a:p>
            <a:pPr marL="174056" indent="-174056">
              <a:spcAft>
                <a:spcPts val="305"/>
              </a:spcAft>
              <a:buFont typeface="Arial" panose="020B0604020202020204" pitchFamily="34" charset="0"/>
              <a:buChar char="•"/>
            </a:pPr>
            <a:r>
              <a:rPr lang="en-US" dirty="0"/>
              <a:t>The future of cities affects everyone – everything from public transport, public facilities, water and energy supply. etc.</a:t>
            </a:r>
          </a:p>
          <a:p>
            <a:pPr marL="174056" indent="-174056">
              <a:spcAft>
                <a:spcPts val="305"/>
              </a:spcAft>
              <a:buFont typeface="Arial" panose="020B0604020202020204" pitchFamily="34" charset="0"/>
              <a:buChar char="•"/>
            </a:pPr>
            <a:r>
              <a:rPr lang="en-US" dirty="0"/>
              <a:t>We all need to ensure that cities are prepared for the future.</a:t>
            </a:r>
          </a:p>
          <a:p>
            <a:pPr marL="174056" indent="-174056">
              <a:spcAft>
                <a:spcPts val="305"/>
              </a:spcAft>
              <a:buFont typeface="Arial" panose="020B0604020202020204" pitchFamily="34" charset="0"/>
              <a:buChar char="•"/>
            </a:pPr>
            <a:endParaRPr lang="en-US" dirty="0"/>
          </a:p>
          <a:p>
            <a:pPr marL="174056" indent="-174056">
              <a:buFont typeface="Arial" panose="020B0604020202020204" pitchFamily="34" charset="0"/>
              <a:buChar char="•"/>
            </a:pPr>
            <a:r>
              <a:rPr lang="en-US" dirty="0"/>
              <a:t>Smart Cities requires a cross-functional approach. Cities are diverse ecosystems and also opportunities for innovation. </a:t>
            </a:r>
            <a:endParaRPr lang="en-US" sz="1600" dirty="0"/>
          </a:p>
          <a:p>
            <a:pPr marL="174056" indent="-174056">
              <a:buFont typeface="Arial" panose="020B0604020202020204" pitchFamily="34" charset="0"/>
              <a:buChar char="•"/>
            </a:pPr>
            <a:r>
              <a:rPr lang="en-US" dirty="0"/>
              <a:t>There’s a need to balance different stakeholder perspectives and expectations.</a:t>
            </a:r>
            <a:endParaRPr lang="en-US" sz="1600" dirty="0"/>
          </a:p>
          <a:p>
            <a:pPr marL="174056" indent="-174056">
              <a:buFont typeface="Arial" panose="020B0604020202020204" pitchFamily="34" charset="0"/>
              <a:buChar char="•"/>
            </a:pPr>
            <a:r>
              <a:rPr lang="en-US" dirty="0"/>
              <a:t>ISO standards already cover many areas that contribute to making a city ‘smart’ including:</a:t>
            </a:r>
            <a:endParaRPr lang="en-US" sz="1600" dirty="0"/>
          </a:p>
          <a:p>
            <a:pPr marL="638205" lvl="1" indent="-174056">
              <a:buFont typeface="Arial" panose="020B0604020202020204" pitchFamily="34" charset="0"/>
              <a:buChar char="•"/>
            </a:pPr>
            <a:r>
              <a:rPr lang="en-US" dirty="0"/>
              <a:t>Energy management systems, to reduce or improve energy use in organizations.</a:t>
            </a:r>
            <a:endParaRPr lang="en-US" sz="1600" dirty="0"/>
          </a:p>
          <a:p>
            <a:pPr marL="174056" indent="-174056">
              <a:buFont typeface="Arial" panose="020B0604020202020204" pitchFamily="34" charset="0"/>
              <a:buChar char="•"/>
            </a:pPr>
            <a:r>
              <a:rPr lang="en-US" dirty="0"/>
              <a:t>ISO 37101 is intended for use in sustainable communities.</a:t>
            </a:r>
            <a:endParaRPr lang="en-US" sz="1600" dirty="0"/>
          </a:p>
          <a:p>
            <a:pPr marL="174056" indent="-174056">
              <a:buFont typeface="Arial" panose="020B0604020202020204" pitchFamily="34" charset="0"/>
              <a:buChar char="•"/>
            </a:pPr>
            <a:r>
              <a:rPr lang="en-US" dirty="0"/>
              <a:t>ISO 39001 covers road traffic safety management systems,</a:t>
            </a:r>
            <a:r>
              <a:rPr lang="en-US" baseline="0" dirty="0"/>
              <a:t> s</a:t>
            </a:r>
            <a:r>
              <a:rPr lang="en-US" dirty="0"/>
              <a:t>ustainable event management</a:t>
            </a:r>
            <a:r>
              <a:rPr lang="en-US" baseline="0" dirty="0"/>
              <a:t> and i</a:t>
            </a:r>
            <a:r>
              <a:rPr lang="en-US" dirty="0"/>
              <a:t>ntelligent transport.</a:t>
            </a:r>
            <a:endParaRPr lang="en-US" sz="1600" dirty="0"/>
          </a:p>
          <a:p>
            <a:r>
              <a:rPr lang="en-US" dirty="0"/>
              <a:t> </a:t>
            </a:r>
            <a:endParaRPr lang="en-US" sz="1600" dirty="0"/>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21</a:t>
            </a:fld>
            <a:endParaRPr lang="en-US"/>
          </a:p>
        </p:txBody>
      </p:sp>
    </p:spTree>
    <p:extLst>
      <p:ext uri="{BB962C8B-B14F-4D97-AF65-F5344CB8AC3E}">
        <p14:creationId xmlns:p14="http://schemas.microsoft.com/office/powerpoint/2010/main" val="322640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dirty="0"/>
              <a:t>As we have seen, the role of ISO standards is central to 4</a:t>
            </a:r>
            <a:r>
              <a:rPr lang="en-US" sz="1100" baseline="30000" dirty="0"/>
              <a:t>th</a:t>
            </a:r>
            <a:r>
              <a:rPr lang="en-US" sz="1100" dirty="0"/>
              <a:t> industrial revolution.</a:t>
            </a:r>
          </a:p>
          <a:p>
            <a:pPr marL="174056" indent="-174056">
              <a:buFont typeface="Arial" panose="020B0604020202020204" pitchFamily="34" charset="0"/>
              <a:buChar char="•"/>
            </a:pPr>
            <a:endParaRPr lang="en-US" sz="1100" dirty="0"/>
          </a:p>
          <a:p>
            <a:pPr marL="174056" indent="-174056" defTabSz="928299">
              <a:buFont typeface="Arial" panose="020B0604020202020204" pitchFamily="34" charset="0"/>
              <a:buChar char="•"/>
              <a:defRPr/>
            </a:pPr>
            <a:r>
              <a:rPr lang="en-US" sz="1100" dirty="0"/>
              <a:t>One central aspect to all this is interoperability - and that is the core of standards. Devices need to be built using the same rules, using the same communication protocols, and exchanging data in compatible formats for all this to work. </a:t>
            </a:r>
          </a:p>
          <a:p>
            <a:pPr defTabSz="928299">
              <a:defRPr/>
            </a:pPr>
            <a:endParaRPr lang="en-US" sz="1100" dirty="0"/>
          </a:p>
          <a:p>
            <a:pPr marL="174056" indent="-174056">
              <a:buFont typeface="Arial" panose="020B0604020202020204" pitchFamily="34" charset="0"/>
              <a:buChar char="•"/>
            </a:pPr>
            <a:r>
              <a:rPr lang="en-US" sz="1100" dirty="0"/>
              <a:t>Standards play a key role as a platform for new innovation and provide a common global language that facilitates interoperability.</a:t>
            </a:r>
          </a:p>
          <a:p>
            <a:pPr marL="174056" indent="-174056">
              <a:buFont typeface="Arial" panose="020B0604020202020204" pitchFamily="34" charset="0"/>
              <a:buChar char="•"/>
            </a:pPr>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22</a:t>
            </a:fld>
            <a:endParaRPr lang="en-US"/>
          </a:p>
        </p:txBody>
      </p:sp>
    </p:spTree>
    <p:extLst>
      <p:ext uri="{BB962C8B-B14F-4D97-AF65-F5344CB8AC3E}">
        <p14:creationId xmlns:p14="http://schemas.microsoft.com/office/powerpoint/2010/main" val="2860304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Wrap up: these are just some examples</a:t>
            </a:r>
          </a:p>
          <a:p>
            <a:r>
              <a:rPr lang="en-US" sz="1100" dirty="0"/>
              <a:t>The Fourth Industrial Revolution has begun, but in order to seize its full potential for the betterment of society, standards are needed.</a:t>
            </a:r>
          </a:p>
        </p:txBody>
      </p:sp>
      <p:sp>
        <p:nvSpPr>
          <p:cNvPr id="4" name="Slide Number Placeholder 3"/>
          <p:cNvSpPr>
            <a:spLocks noGrp="1"/>
          </p:cNvSpPr>
          <p:nvPr>
            <p:ph type="sldNum" sz="quarter" idx="10"/>
          </p:nvPr>
        </p:nvSpPr>
        <p:spPr/>
        <p:txBody>
          <a:bodyPr/>
          <a:lstStyle/>
          <a:p>
            <a:fld id="{11A616E6-3282-49AF-B187-AFD585911299}" type="slidenum">
              <a:rPr lang="en-US" smtClean="0"/>
              <a:t>23</a:t>
            </a:fld>
            <a:endParaRPr lang="en-US"/>
          </a:p>
        </p:txBody>
      </p:sp>
    </p:spTree>
    <p:extLst>
      <p:ext uri="{BB962C8B-B14F-4D97-AF65-F5344CB8AC3E}">
        <p14:creationId xmlns:p14="http://schemas.microsoft.com/office/powerpoint/2010/main" val="299477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dirty="0"/>
              <a:t>Before we can have an idea of the fourth industrial revolution, we need to have some idea of what industrial revolutions have come before us</a:t>
            </a:r>
          </a:p>
          <a:p>
            <a:pPr marL="174056" indent="-174056">
              <a:buFont typeface="Arial" panose="020B0604020202020204" pitchFamily="34" charset="0"/>
              <a:buChar char="•"/>
            </a:pPr>
            <a:r>
              <a:rPr lang="en-US" sz="1100" dirty="0"/>
              <a:t>Industrial revolution essentially means rapid development of industry, and there are several marked periods of history where this essentially ‘revolutionized’ the world.</a:t>
            </a:r>
          </a:p>
          <a:p>
            <a:endParaRPr lang="en-US" sz="1100" dirty="0"/>
          </a:p>
          <a:p>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3</a:t>
            </a:fld>
            <a:endParaRPr lang="en-US"/>
          </a:p>
        </p:txBody>
      </p:sp>
    </p:spTree>
    <p:extLst>
      <p:ext uri="{BB962C8B-B14F-4D97-AF65-F5344CB8AC3E}">
        <p14:creationId xmlns:p14="http://schemas.microsoft.com/office/powerpoint/2010/main" val="170414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dirty="0"/>
              <a:t>First industrial revolution: 18-19</a:t>
            </a:r>
            <a:r>
              <a:rPr lang="en-US" sz="1100" baseline="30000" dirty="0"/>
              <a:t>th</a:t>
            </a:r>
            <a:r>
              <a:rPr lang="en-US" sz="1100" dirty="0"/>
              <a:t> centuries as steam power transformed production methods and thus initiated great social change.</a:t>
            </a:r>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4</a:t>
            </a:fld>
            <a:endParaRPr lang="en-US"/>
          </a:p>
        </p:txBody>
      </p:sp>
    </p:spTree>
    <p:extLst>
      <p:ext uri="{BB962C8B-B14F-4D97-AF65-F5344CB8AC3E}">
        <p14:creationId xmlns:p14="http://schemas.microsoft.com/office/powerpoint/2010/main" val="266447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pPr marL="174056" indent="-174056">
              <a:buFont typeface="Arial" panose="020B0604020202020204" pitchFamily="34" charset="0"/>
              <a:buChar char="•"/>
            </a:pPr>
            <a:r>
              <a:rPr lang="en-US" sz="1100" dirty="0"/>
              <a:t>2</a:t>
            </a:r>
            <a:r>
              <a:rPr lang="en-US" sz="1100" baseline="30000" dirty="0"/>
              <a:t>nd</a:t>
            </a:r>
            <a:r>
              <a:rPr lang="en-US" sz="1100" dirty="0"/>
              <a:t> industrial revolution: 1870-1914 was a period of growth for many industries and the creation of new ones. It was an era of mass production, with technological advances such as the telephone, light bulb and the internal combustion engine.</a:t>
            </a:r>
          </a:p>
          <a:p>
            <a:pPr marL="174056" indent="-174056">
              <a:buFont typeface="Arial" panose="020B0604020202020204" pitchFamily="34" charset="0"/>
              <a:buChar char="•"/>
            </a:pPr>
            <a:r>
              <a:rPr lang="en-US" sz="1100" dirty="0"/>
              <a:t>3</a:t>
            </a:r>
            <a:r>
              <a:rPr lang="en-US" sz="1100" baseline="30000" dirty="0"/>
              <a:t>rd</a:t>
            </a:r>
            <a:r>
              <a:rPr lang="en-US" sz="1100" dirty="0"/>
              <a:t> industrial revolution (1980s) equals the digital revolution: the advancement of technology from analog electronic and mechanical devices to the digital technology available today. </a:t>
            </a:r>
          </a:p>
          <a:p>
            <a:pPr marL="174056" indent="-174056">
              <a:buFont typeface="Arial" panose="020B0604020202020204" pitchFamily="34" charset="0"/>
              <a:buChar char="•"/>
            </a:pPr>
            <a:r>
              <a:rPr lang="en-US" sz="1100" dirty="0"/>
              <a:t>We’re currently in the Fourth, which builds on the third and represents new ways in which technology becomes embedded within societies and even our bodies. It includes robotics, artificial intelligence, the internet of things, 3d printing, autonomous printing, and many new and disruptive advances. </a:t>
            </a:r>
          </a:p>
          <a:p>
            <a:pPr marL="174056" indent="-174056">
              <a:buFont typeface="Arial" panose="020B0604020202020204" pitchFamily="34" charset="0"/>
              <a:buChar char="•"/>
            </a:pPr>
            <a:r>
              <a:rPr lang="en-US" sz="1100" dirty="0"/>
              <a:t>ISO is at the forefront of these areas – where standardization is hugely important.</a:t>
            </a:r>
          </a:p>
          <a:p>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5</a:t>
            </a:fld>
            <a:endParaRPr lang="en-US"/>
          </a:p>
        </p:txBody>
      </p:sp>
    </p:spTree>
    <p:extLst>
      <p:ext uri="{BB962C8B-B14F-4D97-AF65-F5344CB8AC3E}">
        <p14:creationId xmlns:p14="http://schemas.microsoft.com/office/powerpoint/2010/main" val="149643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pPr marL="174056" indent="-174056">
              <a:buFont typeface="Arial" panose="020B0604020202020204" pitchFamily="34" charset="0"/>
              <a:buChar char="•"/>
            </a:pPr>
            <a:r>
              <a:rPr lang="en-US" sz="1100" dirty="0"/>
              <a:t>3</a:t>
            </a:r>
            <a:r>
              <a:rPr lang="en-US" sz="1100" baseline="30000" dirty="0"/>
              <a:t>rd</a:t>
            </a:r>
            <a:r>
              <a:rPr lang="en-US" sz="1100" dirty="0"/>
              <a:t> industrial revolution (1980s) equals the digital revolution: the advancement of technology from analog electronic and mechanical devices to the digital technology available today. </a:t>
            </a:r>
          </a:p>
          <a:p>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6</a:t>
            </a:fld>
            <a:endParaRPr lang="en-US"/>
          </a:p>
        </p:txBody>
      </p:sp>
    </p:spTree>
    <p:extLst>
      <p:ext uri="{BB962C8B-B14F-4D97-AF65-F5344CB8AC3E}">
        <p14:creationId xmlns:p14="http://schemas.microsoft.com/office/powerpoint/2010/main" val="191065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200" dirty="0"/>
              <a:t>We’re currently in the Fourth, which builds on the third and represents new ways in which technology becomes embedded within societies and even our bodies. It includes robotics, artificial intelligence, the internet of things, 3d printing, autonomous printing, and many new and disruptive advances. </a:t>
            </a:r>
          </a:p>
          <a:p>
            <a:pPr marL="174056" indent="-174056">
              <a:buFont typeface="Arial" panose="020B0604020202020204" pitchFamily="34" charset="0"/>
              <a:buChar char="•"/>
            </a:pPr>
            <a:r>
              <a:rPr lang="en-US" sz="1200" dirty="0"/>
              <a:t>ISO is at the forefront of these areas – where standardization is hugely important.</a:t>
            </a:r>
          </a:p>
          <a:p>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7</a:t>
            </a:fld>
            <a:endParaRPr lang="en-US"/>
          </a:p>
        </p:txBody>
      </p:sp>
    </p:spTree>
    <p:extLst>
      <p:ext uri="{BB962C8B-B14F-4D97-AF65-F5344CB8AC3E}">
        <p14:creationId xmlns:p14="http://schemas.microsoft.com/office/powerpoint/2010/main" val="295225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dirty="0"/>
              <a:t>Standards have been the building blocks of all these revolutions, and continue to be so</a:t>
            </a:r>
          </a:p>
          <a:p>
            <a:pPr marL="174056" marR="0" lvl="0" indent="-17405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Just as standards were critical during the first industrial revolution, over 250 years ago, they’re taking a leading role in the fourth.</a:t>
            </a:r>
          </a:p>
          <a:p>
            <a:pPr marL="174056" indent="-174056">
              <a:buFont typeface="Arial" panose="020B0604020202020204" pitchFamily="34" charset="0"/>
              <a:buChar char="•"/>
            </a:pPr>
            <a:endParaRPr lang="en-US" sz="1100" dirty="0"/>
          </a:p>
          <a:p>
            <a:endParaRPr lang="en-US" sz="1100" dirty="0"/>
          </a:p>
          <a:p>
            <a:endParaRPr lang="en-US" b="0" dirty="0">
              <a:latin typeface="+mn-lt"/>
            </a:endParaRP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8</a:t>
            </a:fld>
            <a:endParaRPr lang="en-US"/>
          </a:p>
        </p:txBody>
      </p:sp>
    </p:spTree>
    <p:extLst>
      <p:ext uri="{BB962C8B-B14F-4D97-AF65-F5344CB8AC3E}">
        <p14:creationId xmlns:p14="http://schemas.microsoft.com/office/powerpoint/2010/main" val="294668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sz="1100" dirty="0"/>
              <a:t>They </a:t>
            </a:r>
            <a:r>
              <a:rPr lang="en-US" sz="1100" b="0" dirty="0">
                <a:latin typeface="+mn-lt"/>
              </a:rPr>
              <a:t>provide a universal language</a:t>
            </a:r>
          </a:p>
          <a:p>
            <a:pPr marL="174056" indent="-174056">
              <a:buFont typeface="Arial" panose="020B0604020202020204" pitchFamily="34" charset="0"/>
              <a:buChar char="•"/>
            </a:pPr>
            <a:r>
              <a:rPr lang="en-US" sz="1100" b="0" dirty="0">
                <a:latin typeface="+mn-lt"/>
              </a:rPr>
              <a:t>An early example of this is the birth of the metric system during the French Revolution – a uniform system for measurements that was agreed across countries (previously, many countries and even cities, had their own system for measuring things)</a:t>
            </a:r>
          </a:p>
          <a:p>
            <a:pPr marL="174056" indent="-174056">
              <a:buFont typeface="Arial" panose="020B0604020202020204" pitchFamily="34" charset="0"/>
              <a:buChar char="•"/>
            </a:pPr>
            <a:r>
              <a:rPr lang="en-US" sz="1100" b="0" dirty="0">
                <a:latin typeface="+mn-lt"/>
              </a:rPr>
              <a:t>In the 18</a:t>
            </a:r>
            <a:r>
              <a:rPr lang="en-US" sz="1100" b="0" baseline="30000" dirty="0">
                <a:latin typeface="+mn-lt"/>
              </a:rPr>
              <a:t>th</a:t>
            </a:r>
            <a:r>
              <a:rPr lang="en-US" sz="1100" b="0" dirty="0">
                <a:latin typeface="+mn-lt"/>
              </a:rPr>
              <a:t> C, a key driver of the industrial revolution was the concept of production with interchangeable parts (</a:t>
            </a:r>
            <a:r>
              <a:rPr lang="en-US" sz="1100" b="0" dirty="0" err="1">
                <a:latin typeface="+mn-lt"/>
              </a:rPr>
              <a:t>ie</a:t>
            </a:r>
            <a:r>
              <a:rPr lang="en-US" sz="1100" b="0" dirty="0">
                <a:latin typeface="+mn-lt"/>
              </a:rPr>
              <a:t> manufacturing from </a:t>
            </a:r>
            <a:r>
              <a:rPr lang="en-US" sz="1100" b="0" dirty="0" err="1">
                <a:latin typeface="+mn-lt"/>
              </a:rPr>
              <a:t>moulds</a:t>
            </a:r>
            <a:r>
              <a:rPr lang="en-US" sz="1100" b="0" dirty="0">
                <a:latin typeface="+mn-lt"/>
              </a:rPr>
              <a:t>, rather than each piece made by hand) – this enabled the move from manual production to machine production, meaning mass production</a:t>
            </a:r>
          </a:p>
          <a:p>
            <a:pPr marL="174056" indent="-174056">
              <a:buFont typeface="Arial" panose="020B0604020202020204" pitchFamily="34" charset="0"/>
              <a:buChar char="•"/>
            </a:pPr>
            <a:r>
              <a:rPr lang="en-US" sz="1100" b="0" dirty="0">
                <a:latin typeface="+mn-lt"/>
              </a:rPr>
              <a:t>Standards allow for that interchangeability, interoperability, compatibility</a:t>
            </a:r>
          </a:p>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9</a:t>
            </a:fld>
            <a:endParaRPr lang="en-US"/>
          </a:p>
        </p:txBody>
      </p:sp>
    </p:spTree>
    <p:extLst>
      <p:ext uri="{BB962C8B-B14F-4D97-AF65-F5344CB8AC3E}">
        <p14:creationId xmlns:p14="http://schemas.microsoft.com/office/powerpoint/2010/main" val="358808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58580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a:p>
        </p:txBody>
      </p:sp>
    </p:spTree>
    <p:extLst>
      <p:ext uri="{BB962C8B-B14F-4D97-AF65-F5344CB8AC3E}">
        <p14:creationId xmlns:p14="http://schemas.microsoft.com/office/powerpoint/2010/main" val="1229231288"/>
      </p:ext>
    </p:extLst>
  </p:cSld>
  <p:clrMapOvr>
    <a:masterClrMapping/>
  </p:clrMapOvr>
  <p:extLst mod="1">
    <p:ext uri="{DCECCB84-F9BA-43D5-87BE-67443E8EF086}">
      <p15:sldGuideLst xmlns:p15="http://schemas.microsoft.com/office/powerpoint/2012/main">
        <p15:guide id="1" orient="horz" pos="1253">
          <p15:clr>
            <a:srgbClr val="FBAE40"/>
          </p15:clr>
        </p15:guide>
        <p15:guide id="0" pos="29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title slide dark">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69434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Re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23327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dark">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251984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574459272"/>
      </p:ext>
    </p:extLst>
  </p:cSld>
  <p:clrMapOvr>
    <a:masterClrMapping/>
  </p:clrMapOvr>
  <p:extLst mod="1">
    <p:ext uri="{DCECCB84-F9BA-43D5-87BE-67443E8EF086}">
      <p15:sldGuideLst xmlns:p15="http://schemas.microsoft.com/office/powerpoint/2012/main">
        <p15:guide id="1" orient="horz" pos="12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a:p>
        </p:txBody>
      </p:sp>
    </p:spTree>
    <p:extLst>
      <p:ext uri="{BB962C8B-B14F-4D97-AF65-F5344CB8AC3E}">
        <p14:creationId xmlns:p14="http://schemas.microsoft.com/office/powerpoint/2010/main" val="3072365446"/>
      </p:ext>
    </p:extLst>
  </p:cSld>
  <p:clrMapOvr>
    <a:masterClrMapping/>
  </p:clrMapOvr>
  <p:extLst mod="1">
    <p:ext uri="{DCECCB84-F9BA-43D5-87BE-67443E8EF086}">
      <p15:sldGuideLst xmlns:p15="http://schemas.microsoft.com/office/powerpoint/2012/main">
        <p15:guide id="1" orient="horz" pos="1253">
          <p15:clr>
            <a:srgbClr val="FBAE40"/>
          </p15:clr>
        </p15:guide>
        <p15:guide id="0" pos="29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444665622"/>
      </p:ext>
    </p:extLst>
  </p:cSld>
  <p:clrMapOvr>
    <a:masterClrMapping/>
  </p:clrMapOvr>
</p:sldLayout>
</file>

<file path=ppt/slideMasters/_rels/slideMaster1.xml.rels><?xml version="1.0" encoding="UTF-8" standalone="yes" ?><Relationships xmlns="http://schemas.openxmlformats.org/package/2006/relationships"><Relationship Id="rId3" Target="../slideLayouts/slideLayout3.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5" Target="../media/image1.jpe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 ?><Relationships xmlns="http://schemas.openxmlformats.org/package/2006/relationships"><Relationship Id="rId3" Target="../media/image1.jpeg" Type="http://schemas.openxmlformats.org/officeDocument/2006/relationships/image"/><Relationship Id="rId2" Target="../theme/theme2.xml" Type="http://schemas.openxmlformats.org/officeDocument/2006/relationships/theme"/><Relationship Id="rId1" Target="../slideLayouts/slideLayout4.xml" Type="http://schemas.openxmlformats.org/officeDocument/2006/relationships/slideLayout"/></Relationships>
</file>

<file path=ppt/slideMasters/_rels/slideMaster3.xml.rels><?xml version="1.0" encoding="UTF-8" standalone="yes" ?><Relationships xmlns="http://schemas.openxmlformats.org/package/2006/relationships"><Relationship Id="rId3" Target="../media/image1.jpeg" Type="http://schemas.openxmlformats.org/officeDocument/2006/relationships/image"/><Relationship Id="rId2" Target="../theme/theme3.xml" Type="http://schemas.openxmlformats.org/officeDocument/2006/relationships/theme"/><Relationship Id="rId1" Target="../slideLayouts/slideLayout5.xml" Type="http://schemas.openxmlformats.org/officeDocument/2006/relationships/slideLayout"/></Relationships>
</file>

<file path=ppt/slideMasters/_rels/slideMaster4.xml.rels><?xml version="1.0" encoding="UTF-8" standalone="yes" ?><Relationships xmlns="http://schemas.openxmlformats.org/package/2006/relationships"><Relationship Id="rId3" Target="../media/image1.jpeg" Type="http://schemas.openxmlformats.org/officeDocument/2006/relationships/image"/><Relationship Id="rId2" Target="../theme/theme4.xml" Type="http://schemas.openxmlformats.org/officeDocument/2006/relationships/theme"/><Relationship Id="rId1" Target="../slideLayouts/slideLayout6.xml" Type="http://schemas.openxmlformats.org/officeDocument/2006/relationships/slideLayout"/></Relationships>
</file>

<file path=ppt/slideMasters/_rels/slideMaster5.xml.rels><?xml version="1.0" encoding="UTF-8" standalone="yes" ?><Relationships xmlns="http://schemas.openxmlformats.org/package/2006/relationships"><Relationship Id="rId3" Target="../media/image1.jpeg" Type="http://schemas.openxmlformats.org/officeDocument/2006/relationships/image"/><Relationship Id="rId2" Target="../theme/theme5.xml" Type="http://schemas.openxmlformats.org/officeDocument/2006/relationships/theme"/><Relationship Id="rId1" Target="../slideLayouts/slideLayout7.xml" Type="http://schemas.openxmlformats.org/officeDocument/2006/relationships/slideLayout"/></Relationships>
</file>

<file path=ppt/slideMasters/_rels/slideMaster6.xml.rels><?xml version="1.0" encoding="UTF-8" standalone="yes" ?><Relationships xmlns="http://schemas.openxmlformats.org/package/2006/relationships"><Relationship Id="rId3" Target="../media/image1.jpeg" Type="http://schemas.openxmlformats.org/officeDocument/2006/relationships/image"/><Relationship Id="rId2" Target="../theme/theme6.xml" Type="http://schemas.openxmlformats.org/officeDocument/2006/relationships/theme"/><Relationship Id="rId1" Target="../slideLayouts/slideLayout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562821835"/>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696" r:id="rId3"/>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guide id="6" orient="horz" pos="346"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405077558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l" defTabSz="914400" rtl="0" eaLnBrk="1" latinLnBrk="0" hangingPunct="1">
        <a:lnSpc>
          <a:spcPct val="90000"/>
        </a:lnSpc>
        <a:spcBef>
          <a:spcPct val="0"/>
        </a:spcBef>
        <a:buNone/>
        <a:defRPr sz="6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3786211940"/>
      </p:ext>
    </p:extLst>
  </p:cSld>
  <p:clrMap bg1="lt1" tx1="dk1" bg2="lt2" tx2="dk2" accent1="accent1" accent2="accent2" accent3="accent3" accent4="accent4" accent5="accent5" accent6="accent6" hlink="hlink" folHlink="folHlink"/>
  <p:sldLayoutIdLst>
    <p:sldLayoutId id="2147483688" r:id="rId1"/>
  </p:sldLayoutIdLst>
  <p:hf sldNum="0" hdr="0" dt="0"/>
  <p:txStyles>
    <p:titleStyle>
      <a:lvl1pPr algn="l" defTabSz="914400" rtl="0" eaLnBrk="1" latinLnBrk="0" hangingPunct="1">
        <a:lnSpc>
          <a:spcPct val="90000"/>
        </a:lnSpc>
        <a:spcBef>
          <a:spcPct val="0"/>
        </a:spcBef>
        <a:buNone/>
        <a:defRPr sz="6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1045562842"/>
      </p:ext>
    </p:extLst>
  </p:cSld>
  <p:clrMap bg1="lt1" tx1="dk1" bg2="lt2" tx2="dk2" accent1="accent1" accent2="accent2" accent3="accent3" accent4="accent4" accent5="accent5" accent6="accent6" hlink="hlink" folHlink="folHlink"/>
  <p:sldLayoutIdLst>
    <p:sldLayoutId id="2147483680"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guide id="6"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edit title</a:t>
            </a:r>
          </a:p>
        </p:txBody>
      </p:sp>
      <p:sp>
        <p:nvSpPr>
          <p:cNvPr id="2" name="Text Placeholder 1"/>
          <p:cNvSpPr>
            <a:spLocks noGrp="1"/>
          </p:cNvSpPr>
          <p:nvPr>
            <p:ph type="body" idx="1"/>
          </p:nvPr>
        </p:nvSpPr>
        <p:spPr>
          <a:xfrm>
            <a:off x="752136" y="1825625"/>
            <a:ext cx="10781052" cy="184460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241891"/>
      </p:ext>
    </p:extLst>
  </p:cSld>
  <p:clrMap bg1="lt1" tx1="dk1" bg2="lt2" tx2="dk2" accent1="accent1" accent2="accent2" accent3="accent3" accent4="accent4" accent5="accent5" accent6="accent6" hlink="hlink" folHlink="folHlink"/>
  <p:sldLayoutIdLst>
    <p:sldLayoutId id="2147483682"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554716967"/>
      </p:ext>
    </p:extLst>
  </p:cSld>
  <p:clrMap bg1="lt1" tx1="dk1" bg2="lt2" tx2="dk2" accent1="accent1" accent2="accent2" accent3="accent3" accent4="accent4" accent5="accent5" accent6="accent6" hlink="hlink" folHlink="folHlink"/>
  <p:sldLayoutIdLst>
    <p:sldLayoutId id="2147483698"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orient="horz" pos="346">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2.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5" Target="../media/image4.jpeg" Type="http://schemas.openxmlformats.org/officeDocument/2006/relationships/image"/><Relationship Id="rId4" Target="../media/hdphoto1.wdp" Type="http://schemas.microsoft.com/office/2007/relationships/hdphoto"/></Relationships>
</file>

<file path=ppt/slides/_rels/slide11.xml.rels><?xml version="1.0" encoding="UTF-8" standalone="yes" ?><Relationships xmlns="http://schemas.openxmlformats.org/package/2006/relationships"><Relationship Id="rId3" Target="../media/image13.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arget="../media/image15.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 Id="rId4" Target="../media/image16.png" Type="http://schemas.openxmlformats.org/officeDocument/2006/relationships/image"/></Relationships>
</file>

<file path=ppt/slides/_rels/slide14.xml.rels><?xml version="1.0" encoding="UTF-8" standalone="yes" ?><Relationships xmlns="http://schemas.openxmlformats.org/package/2006/relationships"><Relationship Id="rId3" Target="../media/image17.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 Id="rId4" Target="../media/image18.png" Type="http://schemas.openxmlformats.org/officeDocument/2006/relationships/image"/></Relationships>
</file>

<file path=ppt/slides/_rels/slide15.xml.rels><?xml version="1.0" encoding="UTF-8" standalone="yes" ?><Relationships xmlns="http://schemas.openxmlformats.org/package/2006/relationships"><Relationship Id="rId3" Target="../media/image17.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20.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media/image22.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3.png" Type="http://schemas.openxmlformats.org/officeDocument/2006/relationships/image"/><Relationship Id="rId2" Target="../notesSlides/notesSlide2.xml" Type="http://schemas.openxmlformats.org/officeDocument/2006/relationships/notesSlide"/><Relationship Id="rId1" Target="../slideLayouts/slideLayout5.xml" Type="http://schemas.openxmlformats.org/officeDocument/2006/relationships/slideLayout"/><Relationship Id="rId4"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arget="../media/image4.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4" Target="../media/image23.jpeg" Type="http://schemas.openxmlformats.org/officeDocument/2006/relationships/image"/></Relationships>
</file>

<file path=ppt/slides/_rels/slide21.xml.rels><?xml version="1.0" encoding="UTF-8" standalone="yes" ?><Relationships xmlns="http://schemas.openxmlformats.org/package/2006/relationships"><Relationship Id="rId3" Target="../media/image24.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6" Target="../media/image27.jpeg" Type="http://schemas.openxmlformats.org/officeDocument/2006/relationships/image"/><Relationship Id="rId5" Target="../media/image26.jpeg" Type="http://schemas.openxmlformats.org/officeDocument/2006/relationships/image"/><Relationship Id="rId4" Target="../media/image25.jpeg" Type="http://schemas.openxmlformats.org/officeDocument/2006/relationships/image"/></Relationships>
</file>

<file path=ppt/slides/_rels/slide22.xml.rels><?xml version="1.0" encoding="UTF-8" standalone="yes" ?><Relationships xmlns="http://schemas.openxmlformats.org/package/2006/relationships"><Relationship Id="rId3" Target="../media/image4.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4" Target="../media/image28.jpe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arget="../media/image5.png" Type="http://schemas.openxmlformats.org/officeDocument/2006/relationships/image"/><Relationship Id="rId2" Target="../notesSlides/notesSlide3.xml" Type="http://schemas.openxmlformats.org/officeDocument/2006/relationships/notesSlide"/><Relationship Id="rId1" Target="../slideLayouts/slideLayout5.xml" Type="http://schemas.openxmlformats.org/officeDocument/2006/relationships/slideLayout"/><Relationship Id="rId4" Target="../media/image4.jpeg" Type="http://schemas.openxmlformats.org/officeDocument/2006/relationships/image"/></Relationships>
</file>

<file path=ppt/slides/_rels/slide4.xml.rels><?xml version="1.0" encoding="UTF-8" standalone="yes" ?><Relationships xmlns="http://schemas.openxmlformats.org/package/2006/relationships"><Relationship Id="rId3" Target="../media/image6.jpeg" Type="http://schemas.openxmlformats.org/officeDocument/2006/relationships/image"/><Relationship Id="rId2" Target="../notesSlides/notesSlide4.xml" Type="http://schemas.openxmlformats.org/officeDocument/2006/relationships/notesSlide"/><Relationship Id="rId1" Target="../slideLayouts/slideLayout5.xml" Type="http://schemas.openxmlformats.org/officeDocument/2006/relationships/slideLayout"/><Relationship Id="rId4" Target="../media/image4.jpeg" Type="http://schemas.openxmlformats.org/officeDocument/2006/relationships/image"/></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notesSlides/notesSlide5.xml" Type="http://schemas.openxmlformats.org/officeDocument/2006/relationships/notesSlide"/><Relationship Id="rId1" Target="../slideLayouts/slideLayout5.xml" Type="http://schemas.openxmlformats.org/officeDocument/2006/relationships/slideLayout"/><Relationship Id="rId4" Target="../media/image4.jpeg" Type="http://schemas.openxmlformats.org/officeDocument/2006/relationships/image"/></Relationships>
</file>

<file path=ppt/slides/_rels/slide6.xml.rels><?xml version="1.0" encoding="UTF-8" standalone="yes" ?><Relationships xmlns="http://schemas.openxmlformats.org/package/2006/relationships"><Relationship Id="rId3" Target="../media/image8.jpeg" Type="http://schemas.openxmlformats.org/officeDocument/2006/relationships/image"/><Relationship Id="rId2" Target="../notesSlides/notesSlide6.xml" Type="http://schemas.openxmlformats.org/officeDocument/2006/relationships/notesSlide"/><Relationship Id="rId1" Target="../slideLayouts/slideLayout5.xml" Type="http://schemas.openxmlformats.org/officeDocument/2006/relationships/slideLayout"/><Relationship Id="rId4" Target="../media/image4.jpeg" Type="http://schemas.openxmlformats.org/officeDocument/2006/relationships/image"/></Relationships>
</file>

<file path=ppt/slides/_rels/slide7.xml.rels><?xml version="1.0" encoding="UTF-8" standalone="yes" ?><Relationships xmlns="http://schemas.openxmlformats.org/package/2006/relationships"><Relationship Id="rId3" Target="../media/image9.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8.xml.rels><?xml version="1.0" encoding="UTF-8" standalone="yes" ?><Relationships xmlns="http://schemas.openxmlformats.org/package/2006/relationships"><Relationship Id="rId3" Target="../media/image10.png" Type="http://schemas.openxmlformats.org/officeDocument/2006/relationships/image"/><Relationship Id="rId2" Target="../notesSlides/notesSlide8.xml" Type="http://schemas.openxmlformats.org/officeDocument/2006/relationships/notesSlide"/><Relationship Id="rId1" Target="../slideLayouts/slideLayout5.xml" Type="http://schemas.openxmlformats.org/officeDocument/2006/relationships/slideLayout"/><Relationship Id="rId4" Target="../media/image4.jpeg" Type="http://schemas.openxmlformats.org/officeDocument/2006/relationships/image"/></Relationships>
</file>

<file path=ppt/slides/_rels/slide9.xml.rels><?xml version="1.0" encoding="UTF-8" standalone="yes" ?><Relationships xmlns="http://schemas.openxmlformats.org/package/2006/relationships"><Relationship Id="rId3" Target="../media/image11.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4" Target="../media/image4.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CBDA5-21CC-48B7-BA08-A4D6C68DB9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7" name="Title 6"/>
          <p:cNvSpPr>
            <a:spLocks noGrp="1"/>
          </p:cNvSpPr>
          <p:nvPr>
            <p:ph type="title"/>
          </p:nvPr>
        </p:nvSpPr>
        <p:spPr>
          <a:xfrm>
            <a:off x="731838" y="1274564"/>
            <a:ext cx="10808071" cy="4308872"/>
          </a:xfrm>
          <a:noFill/>
        </p:spPr>
        <p:txBody>
          <a:bodyPr wrap="square">
            <a:spAutoFit/>
          </a:bodyPr>
          <a:lstStyle/>
          <a:p>
            <a:pPr>
              <a:lnSpc>
                <a:spcPct val="100000"/>
              </a:lnSpc>
              <a:spcBef>
                <a:spcPts val="1800"/>
              </a:spcBef>
            </a:pPr>
            <a:r>
              <a:rPr lang="en-US" b="1" dirty="0">
                <a:solidFill>
                  <a:schemeClr val="bg1"/>
                </a:solidFill>
              </a:rPr>
              <a:t>The fourth </a:t>
            </a:r>
            <a:br>
              <a:rPr lang="en-US" b="1" dirty="0">
                <a:solidFill>
                  <a:schemeClr val="bg1"/>
                </a:solidFill>
              </a:rPr>
            </a:br>
            <a:r>
              <a:rPr lang="en-US" b="1" dirty="0">
                <a:solidFill>
                  <a:schemeClr val="bg1"/>
                </a:solidFill>
              </a:rPr>
              <a:t>industrial revolution</a:t>
            </a:r>
            <a:br>
              <a:rPr lang="en-US" sz="5400" dirty="0">
                <a:solidFill>
                  <a:schemeClr val="bg1"/>
                </a:solidFill>
              </a:rPr>
            </a:br>
            <a:br>
              <a:rPr lang="en-US" sz="5400" dirty="0">
                <a:solidFill>
                  <a:schemeClr val="bg1"/>
                </a:solidFill>
              </a:rPr>
            </a:br>
            <a:r>
              <a:rPr lang="en-US" sz="4000" dirty="0">
                <a:solidFill>
                  <a:schemeClr val="bg1"/>
                </a:solidFill>
              </a:rPr>
              <a:t>Kuala Lumpur, 2 March 2018</a:t>
            </a:r>
            <a:br>
              <a:rPr lang="en-US" sz="8000" dirty="0">
                <a:solidFill>
                  <a:schemeClr val="bg1"/>
                </a:solidFill>
              </a:rPr>
            </a:br>
            <a:br>
              <a:rPr lang="en-US" sz="3600" dirty="0">
                <a:solidFill>
                  <a:schemeClr val="bg1"/>
                </a:solidFill>
              </a:rPr>
            </a:br>
            <a:r>
              <a:rPr lang="en-US" sz="2400" dirty="0">
                <a:solidFill>
                  <a:schemeClr val="bg1"/>
                </a:solidFill>
              </a:rPr>
              <a:t>John Walter, ISO president</a:t>
            </a:r>
          </a:p>
        </p:txBody>
      </p:sp>
    </p:spTree>
    <p:extLst>
      <p:ext uri="{BB962C8B-B14F-4D97-AF65-F5344CB8AC3E}">
        <p14:creationId xmlns:p14="http://schemas.microsoft.com/office/powerpoint/2010/main" val="216812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DC37BC-4DE3-4D18-853F-EDA2A569617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sp>
        <p:nvSpPr>
          <p:cNvPr id="10" name="Rectangle 9">
            <a:extLst>
              <a:ext uri="{FF2B5EF4-FFF2-40B4-BE49-F238E27FC236}">
                <a16:creationId xmlns:a16="http://schemas.microsoft.com/office/drawing/2014/main" id="{EE3ED8D7-12E5-4088-AFC7-DDAA4DD00F0E}"/>
              </a:ext>
            </a:extLst>
          </p:cNvPr>
          <p:cNvSpPr/>
          <p:nvPr/>
        </p:nvSpPr>
        <p:spPr>
          <a:xfrm>
            <a:off x="652971" y="400651"/>
            <a:ext cx="9405429" cy="2123658"/>
          </a:xfrm>
          <a:prstGeom prst="rect">
            <a:avLst/>
          </a:prstGeom>
          <a:effectLst>
            <a:outerShdw blurRad="50800" dist="38100" dir="2700000" algn="tl" rotWithShape="0">
              <a:prstClr val="black">
                <a:alpha val="40000"/>
              </a:prstClr>
            </a:outerShdw>
          </a:effectLst>
        </p:spPr>
        <p:txBody>
          <a:bodyPr wrap="square">
            <a:spAutoFit/>
          </a:bodyPr>
          <a:lstStyle/>
          <a:p>
            <a:r>
              <a:rPr lang="en-US" sz="4800" dirty="0">
                <a:solidFill>
                  <a:schemeClr val="bg1"/>
                </a:solidFill>
                <a:effectLst>
                  <a:outerShdw blurRad="50800" dist="50800" dir="5400000" algn="ctr" rotWithShape="0">
                    <a:srgbClr val="000000">
                      <a:alpha val="88000"/>
                    </a:srgbClr>
                  </a:outerShdw>
                </a:effectLst>
              </a:rPr>
              <a:t>Screw threads and fasteners</a:t>
            </a:r>
          </a:p>
          <a:p>
            <a:endParaRPr lang="en-US" sz="4800" dirty="0">
              <a:solidFill>
                <a:schemeClr val="bg1"/>
              </a:solidFill>
              <a:effectLst>
                <a:outerShdw blurRad="50800" dist="50800" dir="5400000" algn="ctr" rotWithShape="0">
                  <a:srgbClr val="000000">
                    <a:alpha val="88000"/>
                  </a:srgbClr>
                </a:outerShdw>
              </a:effectLst>
            </a:endParaRPr>
          </a:p>
          <a:p>
            <a:r>
              <a:rPr lang="en-US" sz="3600" dirty="0">
                <a:solidFill>
                  <a:schemeClr val="bg1"/>
                </a:solidFill>
                <a:effectLst>
                  <a:outerShdw blurRad="50800" dist="50800" dir="5400000" algn="ctr" rotWithShape="0">
                    <a:srgbClr val="000000">
                      <a:alpha val="88000"/>
                    </a:srgbClr>
                  </a:outerShdw>
                </a:effectLst>
              </a:rPr>
              <a:t>Standardization the key</a:t>
            </a:r>
          </a:p>
        </p:txBody>
      </p:sp>
    </p:spTree>
    <p:extLst>
      <p:ext uri="{BB962C8B-B14F-4D97-AF65-F5344CB8AC3E}">
        <p14:creationId xmlns:p14="http://schemas.microsoft.com/office/powerpoint/2010/main" val="391812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5AA512-6477-4EF6-BA42-7C5CFCA526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56"/>
            <a:ext cx="12192000" cy="6861956"/>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13" name="Rectangle 12">
            <a:extLst>
              <a:ext uri="{FF2B5EF4-FFF2-40B4-BE49-F238E27FC236}">
                <a16:creationId xmlns:a16="http://schemas.microsoft.com/office/drawing/2014/main" id="{FFFF41B3-9232-492A-B2F9-FF787DE3D0C6}"/>
              </a:ext>
            </a:extLst>
          </p:cNvPr>
          <p:cNvSpPr/>
          <p:nvPr/>
        </p:nvSpPr>
        <p:spPr>
          <a:xfrm>
            <a:off x="652972" y="400651"/>
            <a:ext cx="5443028" cy="3231654"/>
          </a:xfrm>
          <a:prstGeom prst="rect">
            <a:avLst/>
          </a:prstGeom>
          <a:effectLst>
            <a:outerShdw blurRad="50800" dist="38100" dir="2700000" algn="tl" rotWithShape="0">
              <a:prstClr val="black">
                <a:alpha val="40000"/>
              </a:prstClr>
            </a:outerShdw>
          </a:effectLst>
        </p:spPr>
        <p:txBody>
          <a:bodyPr wrap="square">
            <a:spAutoFit/>
          </a:bodyPr>
          <a:lstStyle/>
          <a:p>
            <a:r>
              <a:rPr lang="en-US" sz="4800" dirty="0">
                <a:solidFill>
                  <a:schemeClr val="bg1"/>
                </a:solidFill>
                <a:effectLst>
                  <a:outerShdw blurRad="50800" dist="38100" dir="2700000" algn="tl" rotWithShape="0">
                    <a:prstClr val="black">
                      <a:alpha val="40000"/>
                    </a:prstClr>
                  </a:outerShdw>
                </a:effectLst>
              </a:rPr>
              <a:t>Going digital</a:t>
            </a:r>
          </a:p>
          <a:p>
            <a:endParaRPr lang="en-US" sz="4800" dirty="0">
              <a:solidFill>
                <a:schemeClr val="bg1"/>
              </a:solidFill>
              <a:effectLst>
                <a:outerShdw blurRad="50800" dist="38100" dir="2700000" algn="tl" rotWithShape="0">
                  <a:prstClr val="black">
                    <a:alpha val="40000"/>
                  </a:prstClr>
                </a:outerShdw>
              </a:effectLst>
            </a:endParaRPr>
          </a:p>
          <a:p>
            <a:r>
              <a:rPr lang="en-US" sz="3600" dirty="0">
                <a:solidFill>
                  <a:schemeClr val="bg1"/>
                </a:solidFill>
              </a:rPr>
              <a:t>Standardization provides a platform for innovation</a:t>
            </a:r>
          </a:p>
          <a:p>
            <a:endParaRPr lang="en-US" sz="36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5179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50ED5-49C9-44A8-9867-98480C0FDF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32"/>
            <a:ext cx="12191999" cy="6858000"/>
          </a:xfrm>
          <a:prstGeom prst="rect">
            <a:avLst/>
          </a:prstGeom>
        </p:spPr>
      </p:pic>
      <p:sp>
        <p:nvSpPr>
          <p:cNvPr id="2" name="Footer Placeholder 1">
            <a:extLst>
              <a:ext uri="{FF2B5EF4-FFF2-40B4-BE49-F238E27FC236}">
                <a16:creationId xmlns:a16="http://schemas.microsoft.com/office/drawing/2014/main" id="{7A4E5DFC-2B26-486D-B4E6-1716CC3CAB7C}"/>
              </a:ext>
            </a:extLst>
          </p:cNvPr>
          <p:cNvSpPr>
            <a:spLocks noGrp="1"/>
          </p:cNvSpPr>
          <p:nvPr>
            <p:ph type="ftr" sz="quarter" idx="10"/>
          </p:nvPr>
        </p:nvSpPr>
        <p:spPr/>
        <p:txBody>
          <a:bodyPr/>
          <a:lstStyle/>
          <a:p>
            <a:endParaRPr lang="en-US" dirty="0"/>
          </a:p>
        </p:txBody>
      </p:sp>
      <p:sp>
        <p:nvSpPr>
          <p:cNvPr id="6" name="Title 5">
            <a:extLst>
              <a:ext uri="{FF2B5EF4-FFF2-40B4-BE49-F238E27FC236}">
                <a16:creationId xmlns:a16="http://schemas.microsoft.com/office/drawing/2014/main" id="{8C133761-B86C-40D7-9522-B7F68DE4E995}"/>
              </a:ext>
            </a:extLst>
          </p:cNvPr>
          <p:cNvSpPr>
            <a:spLocks noGrp="1"/>
          </p:cNvSpPr>
          <p:nvPr>
            <p:ph type="title"/>
          </p:nvPr>
        </p:nvSpPr>
        <p:spPr/>
        <p:txBody>
          <a:bodyPr/>
          <a:lstStyle/>
          <a:p>
            <a:r>
              <a:rPr lang="en-US" dirty="0"/>
              <a:t>ISO snapshot</a:t>
            </a:r>
          </a:p>
        </p:txBody>
      </p:sp>
    </p:spTree>
    <p:extLst>
      <p:ext uri="{BB962C8B-B14F-4D97-AF65-F5344CB8AC3E}">
        <p14:creationId xmlns:p14="http://schemas.microsoft.com/office/powerpoint/2010/main" val="367257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11" name="Rectangle 10"/>
          <p:cNvSpPr/>
          <p:nvPr/>
        </p:nvSpPr>
        <p:spPr>
          <a:xfrm>
            <a:off x="8625595" y="278807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1838" y="622063"/>
            <a:ext cx="1421427" cy="5694613"/>
          </a:xfrm>
          <a:prstGeom prst="rect">
            <a:avLst/>
          </a:prstGeom>
        </p:spPr>
      </p:pic>
      <p:pic>
        <p:nvPicPr>
          <p:cNvPr id="7" name="Picture Placeholder 13">
            <a:extLst>
              <a:ext uri="{FF2B5EF4-FFF2-40B4-BE49-F238E27FC236}">
                <a16:creationId xmlns:a16="http://schemas.microsoft.com/office/drawing/2014/main" id="{D23B97D2-804A-4D3E-A61F-D93C0655209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400" y="152400"/>
            <a:ext cx="3924300" cy="6864350"/>
          </a:xfrm>
        </p:spPr>
      </p:pic>
      <p:sp>
        <p:nvSpPr>
          <p:cNvPr id="13" name="Text Placeholder 5">
            <a:extLst>
              <a:ext uri="{FF2B5EF4-FFF2-40B4-BE49-F238E27FC236}">
                <a16:creationId xmlns:a16="http://schemas.microsoft.com/office/drawing/2014/main" id="{EAB20295-D532-42AB-A07F-7F7595E4AEE7}"/>
              </a:ext>
            </a:extLst>
          </p:cNvPr>
          <p:cNvSpPr>
            <a:spLocks noGrp="1"/>
          </p:cNvSpPr>
          <p:nvPr>
            <p:ph type="body" sz="quarter" idx="12"/>
          </p:nvPr>
        </p:nvSpPr>
        <p:spPr>
          <a:xfrm>
            <a:off x="2153265" y="655116"/>
            <a:ext cx="9392789" cy="978729"/>
          </a:xfrm>
        </p:spPr>
        <p:txBody>
          <a:bodyPr wrap="square">
            <a:spAutoFit/>
          </a:bodyPr>
          <a:lstStyle/>
          <a:p>
            <a:pPr>
              <a:spcBef>
                <a:spcPts val="1800"/>
              </a:spcBef>
            </a:pPr>
            <a:r>
              <a:rPr lang="en-US" sz="3200" dirty="0">
                <a:latin typeface="+mn-lt"/>
              </a:rPr>
              <a:t>We are an independent, </a:t>
            </a:r>
            <a:br>
              <a:rPr lang="en-US" sz="3200" dirty="0">
                <a:latin typeface="+mn-lt"/>
              </a:rPr>
            </a:br>
            <a:r>
              <a:rPr lang="en-US" sz="3200" dirty="0">
                <a:latin typeface="+mn-lt"/>
              </a:rPr>
              <a:t>non-governmental organization</a:t>
            </a:r>
          </a:p>
        </p:txBody>
      </p:sp>
      <p:sp>
        <p:nvSpPr>
          <p:cNvPr id="15" name="Text Placeholder 5">
            <a:extLst>
              <a:ext uri="{FF2B5EF4-FFF2-40B4-BE49-F238E27FC236}">
                <a16:creationId xmlns:a16="http://schemas.microsoft.com/office/drawing/2014/main" id="{EADB3D92-A1EC-40C4-AD41-02DB48E4287C}"/>
              </a:ext>
            </a:extLst>
          </p:cNvPr>
          <p:cNvSpPr txBox="1">
            <a:spLocks/>
          </p:cNvSpPr>
          <p:nvPr/>
        </p:nvSpPr>
        <p:spPr>
          <a:xfrm>
            <a:off x="2153878" y="2205067"/>
            <a:ext cx="9392789" cy="978729"/>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dirty="0">
                <a:latin typeface="+mn-lt"/>
              </a:rPr>
              <a:t>We are a global network of national standards bodies with one member per country</a:t>
            </a:r>
          </a:p>
        </p:txBody>
      </p:sp>
      <p:sp>
        <p:nvSpPr>
          <p:cNvPr id="17" name="Text Placeholder 5">
            <a:extLst>
              <a:ext uri="{FF2B5EF4-FFF2-40B4-BE49-F238E27FC236}">
                <a16:creationId xmlns:a16="http://schemas.microsoft.com/office/drawing/2014/main" id="{17BA4661-987D-4FA2-851E-0330F2C467A7}"/>
              </a:ext>
            </a:extLst>
          </p:cNvPr>
          <p:cNvSpPr txBox="1">
            <a:spLocks/>
          </p:cNvSpPr>
          <p:nvPr/>
        </p:nvSpPr>
        <p:spPr>
          <a:xfrm>
            <a:off x="2144046" y="3755018"/>
            <a:ext cx="9392789" cy="978729"/>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dirty="0">
                <a:latin typeface="+mn-lt"/>
              </a:rPr>
              <a:t>Our job is to make</a:t>
            </a:r>
            <a:br>
              <a:rPr lang="en-US" sz="3200" dirty="0">
                <a:latin typeface="+mn-lt"/>
              </a:rPr>
            </a:br>
            <a:r>
              <a:rPr lang="en-US" sz="3200" dirty="0">
                <a:latin typeface="+mn-lt"/>
              </a:rPr>
              <a:t>International Standards</a:t>
            </a:r>
          </a:p>
        </p:txBody>
      </p:sp>
      <p:sp>
        <p:nvSpPr>
          <p:cNvPr id="18" name="Text Placeholder 5">
            <a:extLst>
              <a:ext uri="{FF2B5EF4-FFF2-40B4-BE49-F238E27FC236}">
                <a16:creationId xmlns:a16="http://schemas.microsoft.com/office/drawing/2014/main" id="{D6D9F4F5-63B5-4DC5-A86E-6C34CF409EFB}"/>
              </a:ext>
            </a:extLst>
          </p:cNvPr>
          <p:cNvSpPr txBox="1">
            <a:spLocks/>
          </p:cNvSpPr>
          <p:nvPr/>
        </p:nvSpPr>
        <p:spPr>
          <a:xfrm>
            <a:off x="2154494" y="5304968"/>
            <a:ext cx="9392789" cy="978729"/>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dirty="0">
                <a:latin typeface="+mn-lt"/>
              </a:rPr>
              <a:t>We are coordinated by a </a:t>
            </a:r>
            <a:br>
              <a:rPr lang="en-US" sz="3200" dirty="0">
                <a:latin typeface="+mn-lt"/>
              </a:rPr>
            </a:br>
            <a:r>
              <a:rPr lang="en-US" sz="3200" dirty="0">
                <a:latin typeface="+mn-lt"/>
              </a:rPr>
              <a:t>Central Secretariat in Geneva, Switzerland</a:t>
            </a:r>
          </a:p>
        </p:txBody>
      </p:sp>
    </p:spTree>
    <p:extLst>
      <p:ext uri="{BB962C8B-B14F-4D97-AF65-F5344CB8AC3E}">
        <p14:creationId xmlns:p14="http://schemas.microsoft.com/office/powerpoint/2010/main" val="106941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11" name="Rectangle 10"/>
          <p:cNvSpPr/>
          <p:nvPr/>
        </p:nvSpPr>
        <p:spPr>
          <a:xfrm>
            <a:off x="8625595" y="278807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grpSp>
        <p:nvGrpSpPr>
          <p:cNvPr id="16" name="Group 15">
            <a:extLst>
              <a:ext uri="{FF2B5EF4-FFF2-40B4-BE49-F238E27FC236}">
                <a16:creationId xmlns:a16="http://schemas.microsoft.com/office/drawing/2014/main" id="{D4C004DF-14D2-4D9A-89B4-024B281D923D}"/>
              </a:ext>
            </a:extLst>
          </p:cNvPr>
          <p:cNvGrpSpPr/>
          <p:nvPr/>
        </p:nvGrpSpPr>
        <p:grpSpPr>
          <a:xfrm>
            <a:off x="519400" y="1191496"/>
            <a:ext cx="11026654" cy="4475009"/>
            <a:chOff x="519400" y="549274"/>
            <a:chExt cx="11026654" cy="4475009"/>
          </a:xfrm>
        </p:grpSpPr>
        <p:pic>
          <p:nvPicPr>
            <p:cNvPr id="13" name="Picture 12">
              <a:extLst>
                <a:ext uri="{FF2B5EF4-FFF2-40B4-BE49-F238E27FC236}">
                  <a16:creationId xmlns:a16="http://schemas.microsoft.com/office/drawing/2014/main" id="{7C2889E6-7E4B-49E0-A1A7-14AA11F161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400" y="549274"/>
              <a:ext cx="1407724" cy="4475009"/>
            </a:xfrm>
            <a:prstGeom prst="rect">
              <a:avLst/>
            </a:prstGeom>
          </p:spPr>
        </p:pic>
        <p:sp>
          <p:nvSpPr>
            <p:cNvPr id="14" name="Text Placeholder 5">
              <a:extLst>
                <a:ext uri="{FF2B5EF4-FFF2-40B4-BE49-F238E27FC236}">
                  <a16:creationId xmlns:a16="http://schemas.microsoft.com/office/drawing/2014/main" id="{2F823A2D-88A1-4789-913C-BBFE0007043F}"/>
                </a:ext>
              </a:extLst>
            </p:cNvPr>
            <p:cNvSpPr txBox="1">
              <a:spLocks/>
            </p:cNvSpPr>
            <p:nvPr/>
          </p:nvSpPr>
          <p:spPr>
            <a:xfrm>
              <a:off x="2153265" y="655116"/>
              <a:ext cx="9392789" cy="1865126"/>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dirty="0">
                  <a:latin typeface="+mn-lt"/>
                </a:rPr>
                <a:t>We are not for profit: selling our standards </a:t>
              </a:r>
              <a:br>
                <a:rPr lang="en-US" sz="3200" dirty="0">
                  <a:latin typeface="+mn-lt"/>
                </a:rPr>
              </a:br>
              <a:r>
                <a:rPr lang="en-US" sz="3200" dirty="0">
                  <a:latin typeface="+mn-lt"/>
                </a:rPr>
                <a:t>allows us to finance their development in </a:t>
              </a:r>
              <a:br>
                <a:rPr lang="en-US" sz="3200" dirty="0">
                  <a:latin typeface="+mn-lt"/>
                </a:rPr>
              </a:br>
              <a:r>
                <a:rPr lang="en-US" sz="3200" dirty="0">
                  <a:latin typeface="+mn-lt"/>
                </a:rPr>
                <a:t>a neutral environment, to maintain them and </a:t>
              </a:r>
              <a:br>
                <a:rPr lang="en-US" sz="3200" dirty="0">
                  <a:latin typeface="+mn-lt"/>
                </a:rPr>
              </a:br>
              <a:r>
                <a:rPr lang="en-US" sz="3200" dirty="0">
                  <a:latin typeface="+mn-lt"/>
                </a:rPr>
                <a:t>to make new ones</a:t>
              </a:r>
            </a:p>
          </p:txBody>
        </p:sp>
        <p:sp>
          <p:nvSpPr>
            <p:cNvPr id="15" name="Text Placeholder 5">
              <a:extLst>
                <a:ext uri="{FF2B5EF4-FFF2-40B4-BE49-F238E27FC236}">
                  <a16:creationId xmlns:a16="http://schemas.microsoft.com/office/drawing/2014/main" id="{DE035FE9-2112-4826-BD81-872EFC7746C4}"/>
                </a:ext>
              </a:extLst>
            </p:cNvPr>
            <p:cNvSpPr txBox="1">
              <a:spLocks/>
            </p:cNvSpPr>
            <p:nvPr/>
          </p:nvSpPr>
          <p:spPr>
            <a:xfrm>
              <a:off x="2153265" y="3294412"/>
              <a:ext cx="9392789" cy="1421928"/>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200" dirty="0">
                  <a:latin typeface="+mn-lt"/>
                </a:rPr>
                <a:t>ISO provides a platform for developing practical tools through common understanding and cooperation with all stakeholders</a:t>
              </a:r>
            </a:p>
          </p:txBody>
        </p:sp>
      </p:grpSp>
    </p:spTree>
    <p:extLst>
      <p:ext uri="{BB962C8B-B14F-4D97-AF65-F5344CB8AC3E}">
        <p14:creationId xmlns:p14="http://schemas.microsoft.com/office/powerpoint/2010/main" val="200742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11" name="Rectangle 10"/>
          <p:cNvSpPr/>
          <p:nvPr/>
        </p:nvSpPr>
        <p:spPr>
          <a:xfrm>
            <a:off x="8625595" y="278807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grpSp>
        <p:nvGrpSpPr>
          <p:cNvPr id="5" name="Group 4">
            <a:extLst>
              <a:ext uri="{FF2B5EF4-FFF2-40B4-BE49-F238E27FC236}">
                <a16:creationId xmlns:a16="http://schemas.microsoft.com/office/drawing/2014/main" id="{F0A97B33-1157-4F28-89B6-D68C7ABDFA35}"/>
              </a:ext>
            </a:extLst>
          </p:cNvPr>
          <p:cNvGrpSpPr/>
          <p:nvPr/>
        </p:nvGrpSpPr>
        <p:grpSpPr>
          <a:xfrm>
            <a:off x="609600" y="1381441"/>
            <a:ext cx="10766326" cy="4095119"/>
            <a:chOff x="609600" y="581094"/>
            <a:chExt cx="10766326" cy="4095119"/>
          </a:xfrm>
        </p:grpSpPr>
        <p:sp>
          <p:nvSpPr>
            <p:cNvPr id="16" name="Text Placeholder 5">
              <a:extLst>
                <a:ext uri="{FF2B5EF4-FFF2-40B4-BE49-F238E27FC236}">
                  <a16:creationId xmlns:a16="http://schemas.microsoft.com/office/drawing/2014/main" id="{C38B09A8-8F2B-4620-864B-91E2EF1B5396}"/>
                </a:ext>
              </a:extLst>
            </p:cNvPr>
            <p:cNvSpPr txBox="1">
              <a:spLocks/>
            </p:cNvSpPr>
            <p:nvPr/>
          </p:nvSpPr>
          <p:spPr>
            <a:xfrm>
              <a:off x="639097" y="581094"/>
              <a:ext cx="2828003" cy="1366528"/>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6000" b="1" dirty="0">
                  <a:solidFill>
                    <a:srgbClr val="FE0000"/>
                  </a:solidFill>
                  <a:latin typeface="+mn-lt"/>
                </a:rPr>
                <a:t>161</a:t>
              </a:r>
              <a:br>
                <a:rPr lang="en-US" sz="3200" dirty="0">
                  <a:latin typeface="+mn-lt"/>
                </a:rPr>
              </a:br>
              <a:r>
                <a:rPr lang="en-US" sz="3200" dirty="0">
                  <a:latin typeface="+mn-lt"/>
                </a:rPr>
                <a:t>members</a:t>
              </a:r>
            </a:p>
          </p:txBody>
        </p:sp>
        <p:sp>
          <p:nvSpPr>
            <p:cNvPr id="17" name="Text Placeholder 5">
              <a:extLst>
                <a:ext uri="{FF2B5EF4-FFF2-40B4-BE49-F238E27FC236}">
                  <a16:creationId xmlns:a16="http://schemas.microsoft.com/office/drawing/2014/main" id="{ED982CD4-EFD1-4E04-89D9-C32D14A8A9BF}"/>
                </a:ext>
              </a:extLst>
            </p:cNvPr>
            <p:cNvSpPr txBox="1">
              <a:spLocks/>
            </p:cNvSpPr>
            <p:nvPr/>
          </p:nvSpPr>
          <p:spPr>
            <a:xfrm>
              <a:off x="5975800" y="3309685"/>
              <a:ext cx="5378246" cy="1366528"/>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6000" b="1" dirty="0">
                  <a:solidFill>
                    <a:srgbClr val="FE0000"/>
                  </a:solidFill>
                  <a:latin typeface="+mn-lt"/>
                </a:rPr>
                <a:t>100</a:t>
              </a:r>
              <a:br>
                <a:rPr lang="en-US" sz="3200" dirty="0">
                  <a:latin typeface="+mn-lt"/>
                </a:rPr>
              </a:br>
              <a:r>
                <a:rPr lang="en-US" sz="3200" dirty="0">
                  <a:latin typeface="+mn-lt"/>
                </a:rPr>
                <a:t>new standards each month</a:t>
              </a:r>
            </a:p>
          </p:txBody>
        </p:sp>
        <p:sp>
          <p:nvSpPr>
            <p:cNvPr id="18" name="Text Placeholder 5">
              <a:extLst>
                <a:ext uri="{FF2B5EF4-FFF2-40B4-BE49-F238E27FC236}">
                  <a16:creationId xmlns:a16="http://schemas.microsoft.com/office/drawing/2014/main" id="{4779AC8C-4F8D-4A3E-B41F-1720AF9E9178}"/>
                </a:ext>
              </a:extLst>
            </p:cNvPr>
            <p:cNvSpPr txBox="1">
              <a:spLocks/>
            </p:cNvSpPr>
            <p:nvPr/>
          </p:nvSpPr>
          <p:spPr>
            <a:xfrm>
              <a:off x="5997680" y="601318"/>
              <a:ext cx="5378246" cy="1366528"/>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6000" b="1" dirty="0">
                  <a:solidFill>
                    <a:srgbClr val="FE0000"/>
                  </a:solidFill>
                  <a:latin typeface="+mn-lt"/>
                </a:rPr>
                <a:t>22051</a:t>
              </a:r>
              <a:br>
                <a:rPr lang="en-US" sz="3200" dirty="0">
                  <a:latin typeface="+mn-lt"/>
                </a:rPr>
              </a:br>
              <a:r>
                <a:rPr lang="en-US" sz="3200" dirty="0">
                  <a:latin typeface="+mn-lt"/>
                </a:rPr>
                <a:t>International Standards</a:t>
              </a:r>
            </a:p>
          </p:txBody>
        </p:sp>
        <p:sp>
          <p:nvSpPr>
            <p:cNvPr id="19" name="Text Placeholder 5">
              <a:extLst>
                <a:ext uri="{FF2B5EF4-FFF2-40B4-BE49-F238E27FC236}">
                  <a16:creationId xmlns:a16="http://schemas.microsoft.com/office/drawing/2014/main" id="{9191D5E1-BAA4-45B1-ACE7-6104C33A4F79}"/>
                </a:ext>
              </a:extLst>
            </p:cNvPr>
            <p:cNvSpPr txBox="1">
              <a:spLocks/>
            </p:cNvSpPr>
            <p:nvPr/>
          </p:nvSpPr>
          <p:spPr>
            <a:xfrm>
              <a:off x="609600" y="3300928"/>
              <a:ext cx="4306528" cy="1366528"/>
            </a:xfrm>
            <a:prstGeom prst="rect">
              <a:avLst/>
            </a:prstGeom>
            <a:noFill/>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6000" b="1" dirty="0">
                  <a:solidFill>
                    <a:srgbClr val="FE0000"/>
                  </a:solidFill>
                  <a:latin typeface="+mn-lt"/>
                </a:rPr>
                <a:t>296</a:t>
              </a:r>
              <a:br>
                <a:rPr lang="en-US" sz="3200" dirty="0">
                  <a:latin typeface="+mn-lt"/>
                </a:rPr>
              </a:br>
              <a:r>
                <a:rPr lang="en-US" sz="3200" dirty="0">
                  <a:latin typeface="+mn-lt"/>
                </a:rPr>
                <a:t>technical committees</a:t>
              </a:r>
            </a:p>
          </p:txBody>
        </p:sp>
      </p:grpSp>
    </p:spTree>
    <p:extLst>
      <p:ext uri="{BB962C8B-B14F-4D97-AF65-F5344CB8AC3E}">
        <p14:creationId xmlns:p14="http://schemas.microsoft.com/office/powerpoint/2010/main" val="282734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D9F071-ABD0-4AA4-9720-C3DC60287C1D}"/>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ABB03179-F220-49D9-AAE1-72412960D590}"/>
              </a:ext>
            </a:extLst>
          </p:cNvPr>
          <p:cNvSpPr>
            <a:spLocks noGrp="1"/>
          </p:cNvSpPr>
          <p:nvPr>
            <p:ph type="title"/>
          </p:nvPr>
        </p:nvSpPr>
        <p:spPr>
          <a:xfrm>
            <a:off x="4622760" y="431702"/>
            <a:ext cx="6877049" cy="840230"/>
          </a:xfrm>
        </p:spPr>
        <p:txBody>
          <a:bodyPr/>
          <a:lstStyle/>
          <a:p>
            <a:r>
              <a:rPr lang="en-US" sz="5400" dirty="0"/>
              <a:t>Smart manufacturing</a:t>
            </a:r>
          </a:p>
        </p:txBody>
      </p:sp>
      <p:sp>
        <p:nvSpPr>
          <p:cNvPr id="4" name="Text Placeholder 3">
            <a:extLst>
              <a:ext uri="{FF2B5EF4-FFF2-40B4-BE49-F238E27FC236}">
                <a16:creationId xmlns:a16="http://schemas.microsoft.com/office/drawing/2014/main" id="{C280D079-94B9-4AAA-825A-20E2C77E2416}"/>
              </a:ext>
            </a:extLst>
          </p:cNvPr>
          <p:cNvSpPr>
            <a:spLocks noGrp="1"/>
          </p:cNvSpPr>
          <p:nvPr>
            <p:ph type="body" sz="quarter" idx="12"/>
          </p:nvPr>
        </p:nvSpPr>
        <p:spPr>
          <a:xfrm>
            <a:off x="4582660" y="2165580"/>
            <a:ext cx="6917149" cy="2539157"/>
          </a:xfrm>
        </p:spPr>
        <p:txBody>
          <a:bodyPr/>
          <a:lstStyle/>
          <a:p>
            <a:pPr>
              <a:spcBef>
                <a:spcPts val="1800"/>
              </a:spcBef>
            </a:pPr>
            <a:r>
              <a:rPr lang="en-US" sz="3200" dirty="0"/>
              <a:t>Standards provide the common communication method</a:t>
            </a:r>
          </a:p>
          <a:p>
            <a:pPr>
              <a:spcBef>
                <a:spcPts val="1800"/>
              </a:spcBef>
            </a:pPr>
            <a:r>
              <a:rPr lang="en-US" sz="3200" dirty="0"/>
              <a:t>Devices can communicate regardless of the chip, operating system or manufacturer</a:t>
            </a:r>
          </a:p>
        </p:txBody>
      </p:sp>
      <p:sp>
        <p:nvSpPr>
          <p:cNvPr id="8" name="Picture Placeholder 7">
            <a:extLst>
              <a:ext uri="{FF2B5EF4-FFF2-40B4-BE49-F238E27FC236}">
                <a16:creationId xmlns:a16="http://schemas.microsoft.com/office/drawing/2014/main" id="{14067757-A819-485B-BAF3-A779A5396EAD}"/>
              </a:ext>
            </a:extLst>
          </p:cNvPr>
          <p:cNvSpPr>
            <a:spLocks noGrp="1"/>
          </p:cNvSpPr>
          <p:nvPr>
            <p:ph type="pic" sz="quarter" idx="13"/>
          </p:nvPr>
        </p:nvSpPr>
        <p:spPr/>
      </p:sp>
      <p:pic>
        <p:nvPicPr>
          <p:cNvPr id="5" name="Picture 4">
            <a:extLst>
              <a:ext uri="{FF2B5EF4-FFF2-40B4-BE49-F238E27FC236}">
                <a16:creationId xmlns:a16="http://schemas.microsoft.com/office/drawing/2014/main" id="{9F1BD547-CFFF-4C91-A1A9-CCBAA9AF71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766"/>
            <a:ext cx="3870366" cy="6876766"/>
          </a:xfrm>
          <a:prstGeom prst="rect">
            <a:avLst/>
          </a:prstGeom>
        </p:spPr>
      </p:pic>
    </p:spTree>
    <p:extLst>
      <p:ext uri="{BB962C8B-B14F-4D97-AF65-F5344CB8AC3E}">
        <p14:creationId xmlns:p14="http://schemas.microsoft.com/office/powerpoint/2010/main" val="51945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55854C-0C4E-4084-9D12-36A0528FCDE5}"/>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0BD28E9D-7509-4D15-ACC1-95802A079B19}"/>
              </a:ext>
            </a:extLst>
          </p:cNvPr>
          <p:cNvSpPr>
            <a:spLocks noGrp="1"/>
          </p:cNvSpPr>
          <p:nvPr>
            <p:ph type="title"/>
          </p:nvPr>
        </p:nvSpPr>
        <p:spPr>
          <a:xfrm>
            <a:off x="4626642" y="412668"/>
            <a:ext cx="6877049" cy="923330"/>
          </a:xfrm>
        </p:spPr>
        <p:txBody>
          <a:bodyPr/>
          <a:lstStyle/>
          <a:p>
            <a:r>
              <a:rPr lang="en-US" dirty="0"/>
              <a:t>3d printing </a:t>
            </a:r>
          </a:p>
        </p:txBody>
      </p:sp>
      <p:sp>
        <p:nvSpPr>
          <p:cNvPr id="4" name="Text Placeholder 3">
            <a:extLst>
              <a:ext uri="{FF2B5EF4-FFF2-40B4-BE49-F238E27FC236}">
                <a16:creationId xmlns:a16="http://schemas.microsoft.com/office/drawing/2014/main" id="{656F966F-7AAA-432C-AFC5-C24E679E682D}"/>
              </a:ext>
            </a:extLst>
          </p:cNvPr>
          <p:cNvSpPr>
            <a:spLocks noGrp="1"/>
          </p:cNvSpPr>
          <p:nvPr>
            <p:ph type="body" sz="quarter" idx="12"/>
          </p:nvPr>
        </p:nvSpPr>
        <p:spPr>
          <a:xfrm>
            <a:off x="4541638" y="1930146"/>
            <a:ext cx="6971887" cy="3016210"/>
          </a:xfrm>
        </p:spPr>
        <p:txBody>
          <a:bodyPr/>
          <a:lstStyle/>
          <a:p>
            <a:pPr>
              <a:lnSpc>
                <a:spcPct val="100000"/>
              </a:lnSpc>
              <a:spcBef>
                <a:spcPts val="1800"/>
              </a:spcBef>
            </a:pPr>
            <a:r>
              <a:rPr lang="en-US" sz="3200" dirty="0"/>
              <a:t>Technology for the manufacture of prototypes, tools and industrial parts</a:t>
            </a:r>
          </a:p>
          <a:p>
            <a:pPr>
              <a:lnSpc>
                <a:spcPct val="100000"/>
              </a:lnSpc>
              <a:spcBef>
                <a:spcPts val="1800"/>
              </a:spcBef>
            </a:pPr>
            <a:r>
              <a:rPr lang="en-US" sz="3200" dirty="0"/>
              <a:t>Partnership with ASTM International</a:t>
            </a:r>
          </a:p>
          <a:p>
            <a:pPr>
              <a:lnSpc>
                <a:spcPct val="100000"/>
              </a:lnSpc>
              <a:spcBef>
                <a:spcPts val="1800"/>
              </a:spcBef>
            </a:pPr>
            <a:r>
              <a:rPr lang="en-US" sz="3200" dirty="0"/>
              <a:t>ISO/TC 261 </a:t>
            </a:r>
            <a:r>
              <a:rPr lang="en-US" sz="3200" i="1" dirty="0"/>
              <a:t>Additive manufacturing:</a:t>
            </a:r>
            <a:br>
              <a:rPr lang="en-US" sz="3200" dirty="0"/>
            </a:br>
            <a:r>
              <a:rPr lang="en-US" sz="3200" dirty="0"/>
              <a:t>7 standards + 14 in development</a:t>
            </a:r>
          </a:p>
        </p:txBody>
      </p:sp>
      <p:pic>
        <p:nvPicPr>
          <p:cNvPr id="6" name="Picture 5">
            <a:extLst>
              <a:ext uri="{FF2B5EF4-FFF2-40B4-BE49-F238E27FC236}">
                <a16:creationId xmlns:a16="http://schemas.microsoft.com/office/drawing/2014/main" id="{930CD9A3-AE01-42E7-A4FE-73C51D9E3A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 y="0"/>
            <a:ext cx="3897034" cy="6842823"/>
          </a:xfrm>
          <a:prstGeom prst="rect">
            <a:avLst/>
          </a:prstGeom>
        </p:spPr>
      </p:pic>
    </p:spTree>
    <p:extLst>
      <p:ext uri="{BB962C8B-B14F-4D97-AF65-F5344CB8AC3E}">
        <p14:creationId xmlns:p14="http://schemas.microsoft.com/office/powerpoint/2010/main" val="426497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D9F071-ABD0-4AA4-9720-C3DC60287C1D}"/>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ABB03179-F220-49D9-AAE1-72412960D590}"/>
              </a:ext>
            </a:extLst>
          </p:cNvPr>
          <p:cNvSpPr>
            <a:spLocks noGrp="1"/>
          </p:cNvSpPr>
          <p:nvPr>
            <p:ph type="title"/>
          </p:nvPr>
        </p:nvSpPr>
        <p:spPr>
          <a:xfrm>
            <a:off x="4612928" y="427616"/>
            <a:ext cx="6877049" cy="1588127"/>
          </a:xfrm>
        </p:spPr>
        <p:txBody>
          <a:bodyPr/>
          <a:lstStyle/>
          <a:p>
            <a:r>
              <a:rPr lang="en-US" sz="5400" dirty="0"/>
              <a:t>Intelligent transport systems</a:t>
            </a:r>
          </a:p>
        </p:txBody>
      </p:sp>
      <p:sp>
        <p:nvSpPr>
          <p:cNvPr id="4" name="Text Placeholder 3">
            <a:extLst>
              <a:ext uri="{FF2B5EF4-FFF2-40B4-BE49-F238E27FC236}">
                <a16:creationId xmlns:a16="http://schemas.microsoft.com/office/drawing/2014/main" id="{C280D079-94B9-4AAA-825A-20E2C77E2416}"/>
              </a:ext>
            </a:extLst>
          </p:cNvPr>
          <p:cNvSpPr>
            <a:spLocks noGrp="1"/>
          </p:cNvSpPr>
          <p:nvPr>
            <p:ph type="body" sz="quarter" idx="12"/>
          </p:nvPr>
        </p:nvSpPr>
        <p:spPr>
          <a:xfrm>
            <a:off x="4567250" y="2948496"/>
            <a:ext cx="6883399" cy="978729"/>
          </a:xfrm>
        </p:spPr>
        <p:txBody>
          <a:bodyPr/>
          <a:lstStyle/>
          <a:p>
            <a:r>
              <a:rPr lang="en-US" sz="3200" b="1" dirty="0"/>
              <a:t>Interoperability</a:t>
            </a:r>
            <a:r>
              <a:rPr lang="en-US" sz="3200" dirty="0"/>
              <a:t> is the key to connected cars</a:t>
            </a:r>
          </a:p>
        </p:txBody>
      </p:sp>
      <p:sp>
        <p:nvSpPr>
          <p:cNvPr id="8" name="Picture Placeholder 7">
            <a:extLst>
              <a:ext uri="{FF2B5EF4-FFF2-40B4-BE49-F238E27FC236}">
                <a16:creationId xmlns:a16="http://schemas.microsoft.com/office/drawing/2014/main" id="{14067757-A819-485B-BAF3-A779A5396EAD}"/>
              </a:ext>
            </a:extLst>
          </p:cNvPr>
          <p:cNvSpPr>
            <a:spLocks noGrp="1"/>
          </p:cNvSpPr>
          <p:nvPr>
            <p:ph type="pic" sz="quarter" idx="13"/>
          </p:nvPr>
        </p:nvSpPr>
        <p:spPr/>
      </p:sp>
      <p:pic>
        <p:nvPicPr>
          <p:cNvPr id="7" name="Content Placeholder 3">
            <a:extLst>
              <a:ext uri="{FF2B5EF4-FFF2-40B4-BE49-F238E27FC236}">
                <a16:creationId xmlns:a16="http://schemas.microsoft.com/office/drawing/2014/main" id="{C20E8946-084A-4A07-A730-3C3C4E8BAA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92" y="-882352"/>
            <a:ext cx="3924300" cy="7740352"/>
          </a:xfrm>
          <a:prstGeom prst="rect">
            <a:avLst/>
          </a:prstGeom>
        </p:spPr>
      </p:pic>
    </p:spTree>
    <p:extLst>
      <p:ext uri="{BB962C8B-B14F-4D97-AF65-F5344CB8AC3E}">
        <p14:creationId xmlns:p14="http://schemas.microsoft.com/office/powerpoint/2010/main" val="346484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F9CAC3-0E9B-4BB4-85A1-A5A5ED941D39}"/>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05C6CA60-33BD-42DD-B589-872CEF06F6B6}"/>
              </a:ext>
            </a:extLst>
          </p:cNvPr>
          <p:cNvSpPr>
            <a:spLocks noGrp="1"/>
          </p:cNvSpPr>
          <p:nvPr>
            <p:ph type="title"/>
          </p:nvPr>
        </p:nvSpPr>
        <p:spPr>
          <a:xfrm>
            <a:off x="4622760" y="427617"/>
            <a:ext cx="6877049" cy="840230"/>
          </a:xfrm>
        </p:spPr>
        <p:txBody>
          <a:bodyPr/>
          <a:lstStyle/>
          <a:p>
            <a:r>
              <a:rPr lang="en-US" sz="5400" dirty="0"/>
              <a:t>Personal robots</a:t>
            </a:r>
          </a:p>
        </p:txBody>
      </p:sp>
      <p:sp>
        <p:nvSpPr>
          <p:cNvPr id="4" name="Text Placeholder 3">
            <a:extLst>
              <a:ext uri="{FF2B5EF4-FFF2-40B4-BE49-F238E27FC236}">
                <a16:creationId xmlns:a16="http://schemas.microsoft.com/office/drawing/2014/main" id="{3463D400-BDCF-4DA9-B08E-87D78B2292CD}"/>
              </a:ext>
            </a:extLst>
          </p:cNvPr>
          <p:cNvSpPr>
            <a:spLocks noGrp="1"/>
          </p:cNvSpPr>
          <p:nvPr>
            <p:ph type="body" sz="quarter" idx="12"/>
          </p:nvPr>
        </p:nvSpPr>
        <p:spPr>
          <a:xfrm>
            <a:off x="4577082" y="2381021"/>
            <a:ext cx="6922727" cy="2095958"/>
          </a:xfrm>
        </p:spPr>
        <p:txBody>
          <a:bodyPr/>
          <a:lstStyle/>
          <a:p>
            <a:pPr>
              <a:spcBef>
                <a:spcPts val="1800"/>
              </a:spcBef>
            </a:pPr>
            <a:r>
              <a:rPr lang="en-US" sz="3200" dirty="0"/>
              <a:t>ISO 13482 – first international standard for personal care robots</a:t>
            </a:r>
          </a:p>
          <a:p>
            <a:pPr>
              <a:spcBef>
                <a:spcPts val="1800"/>
              </a:spcBef>
            </a:pPr>
            <a:r>
              <a:rPr lang="en-US" sz="3200" dirty="0"/>
              <a:t>Meeting safety requirements = exportability, market expansion</a:t>
            </a:r>
          </a:p>
        </p:txBody>
      </p:sp>
      <p:sp>
        <p:nvSpPr>
          <p:cNvPr id="5" name="Picture Placeholder 4">
            <a:extLst>
              <a:ext uri="{FF2B5EF4-FFF2-40B4-BE49-F238E27FC236}">
                <a16:creationId xmlns:a16="http://schemas.microsoft.com/office/drawing/2014/main" id="{07A4E6EB-0FD1-4337-9B8E-68DE2320B232}"/>
              </a:ext>
            </a:extLst>
          </p:cNvPr>
          <p:cNvSpPr>
            <a:spLocks noGrp="1"/>
          </p:cNvSpPr>
          <p:nvPr>
            <p:ph type="pic" sz="quarter" idx="13"/>
          </p:nvPr>
        </p:nvSpPr>
        <p:spPr/>
      </p:sp>
      <p:pic>
        <p:nvPicPr>
          <p:cNvPr id="8" name="Picture 7">
            <a:extLst>
              <a:ext uri="{FF2B5EF4-FFF2-40B4-BE49-F238E27FC236}">
                <a16:creationId xmlns:a16="http://schemas.microsoft.com/office/drawing/2014/main" id="{725DFDC5-23DE-49D5-B5DA-AC7BAF54F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860665" cy="6858000"/>
          </a:xfrm>
          <a:prstGeom prst="rect">
            <a:avLst/>
          </a:prstGeom>
        </p:spPr>
      </p:pic>
    </p:spTree>
    <p:extLst>
      <p:ext uri="{BB962C8B-B14F-4D97-AF65-F5344CB8AC3E}">
        <p14:creationId xmlns:p14="http://schemas.microsoft.com/office/powerpoint/2010/main" val="222363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9ED71-63DE-48D3-BBF9-545A46C676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731838" y="2638111"/>
            <a:ext cx="10808071" cy="1588127"/>
          </a:xfrm>
        </p:spPr>
        <p:txBody>
          <a:bodyPr>
            <a:spAutoFit/>
          </a:bodyPr>
          <a:lstStyle/>
          <a:p>
            <a:r>
              <a:rPr lang="en-US" sz="5400" dirty="0">
                <a:latin typeface="+mj-lt"/>
              </a:rPr>
              <a:t>What is the </a:t>
            </a:r>
            <a:br>
              <a:rPr lang="en-US" sz="5400" dirty="0">
                <a:latin typeface="+mj-lt"/>
              </a:rPr>
            </a:br>
            <a:r>
              <a:rPr lang="en-US" sz="5400" dirty="0">
                <a:latin typeface="+mj-lt"/>
              </a:rPr>
              <a:t>Fourth Industrial Revolution?</a:t>
            </a:r>
          </a:p>
        </p:txBody>
      </p:sp>
      <p:pic>
        <p:nvPicPr>
          <p:cNvPr id="7" name="Picture Placeholder 6"/>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0" y="0"/>
            <a:ext cx="3924300" cy="6864350"/>
          </a:xfrm>
        </p:spPr>
      </p:pic>
    </p:spTree>
    <p:extLst>
      <p:ext uri="{BB962C8B-B14F-4D97-AF65-F5344CB8AC3E}">
        <p14:creationId xmlns:p14="http://schemas.microsoft.com/office/powerpoint/2010/main" val="101188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636474" y="427613"/>
            <a:ext cx="6877049" cy="840230"/>
          </a:xfrm>
        </p:spPr>
        <p:txBody>
          <a:bodyPr>
            <a:spAutoFit/>
          </a:bodyPr>
          <a:lstStyle/>
          <a:p>
            <a:r>
              <a:rPr lang="en-US" sz="5400" dirty="0">
                <a:latin typeface="+mj-lt"/>
              </a:rPr>
              <a:t>Cyber security</a:t>
            </a:r>
          </a:p>
        </p:txBody>
      </p:sp>
      <p:sp>
        <p:nvSpPr>
          <p:cNvPr id="6" name="Text Placeholder 5"/>
          <p:cNvSpPr>
            <a:spLocks noGrp="1"/>
          </p:cNvSpPr>
          <p:nvPr>
            <p:ph type="body" sz="quarter" idx="12"/>
          </p:nvPr>
        </p:nvSpPr>
        <p:spPr>
          <a:xfrm>
            <a:off x="4539288" y="2998210"/>
            <a:ext cx="6883399" cy="978729"/>
          </a:xfrm>
        </p:spPr>
        <p:txBody>
          <a:bodyPr>
            <a:spAutoFit/>
          </a:bodyPr>
          <a:lstStyle/>
          <a:p>
            <a:r>
              <a:rPr lang="en-US" sz="3200" dirty="0">
                <a:latin typeface="+mn-lt"/>
              </a:rPr>
              <a:t>ISO/IEC 27000 series </a:t>
            </a:r>
            <a:br>
              <a:rPr lang="en-US" sz="3200" dirty="0">
                <a:latin typeface="+mn-lt"/>
              </a:rPr>
            </a:br>
            <a:r>
              <a:rPr lang="en-US" sz="3200" dirty="0">
                <a:latin typeface="+mn-lt"/>
              </a:rPr>
              <a:t>the ‘cyber-risk toolbox’</a:t>
            </a:r>
          </a:p>
        </p:txBody>
      </p:sp>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71685D54-48F5-4A68-9574-5B20B953D9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3956"/>
            <a:ext cx="3860665" cy="6858000"/>
          </a:xfrm>
          <a:prstGeom prst="rect">
            <a:avLst/>
          </a:prstGeom>
        </p:spPr>
      </p:pic>
    </p:spTree>
    <p:extLst>
      <p:ext uri="{BB962C8B-B14F-4D97-AF65-F5344CB8AC3E}">
        <p14:creationId xmlns:p14="http://schemas.microsoft.com/office/powerpoint/2010/main" val="232953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2760" y="4441371"/>
            <a:ext cx="2416629" cy="2416629"/>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622760" y="435196"/>
            <a:ext cx="7279938" cy="1588127"/>
          </a:xfrm>
        </p:spPr>
        <p:txBody>
          <a:bodyPr wrap="square">
            <a:spAutoFit/>
          </a:bodyPr>
          <a:lstStyle/>
          <a:p>
            <a:r>
              <a:rPr lang="en-US" sz="5400" dirty="0">
                <a:latin typeface="+mj-lt"/>
              </a:rPr>
              <a:t>Smart Cities and infrastructures</a:t>
            </a:r>
          </a:p>
        </p:txBody>
      </p:sp>
      <p:sp>
        <p:nvSpPr>
          <p:cNvPr id="6" name="Text Placeholder 5"/>
          <p:cNvSpPr>
            <a:spLocks noGrp="1"/>
          </p:cNvSpPr>
          <p:nvPr>
            <p:ph type="body" sz="quarter" idx="12"/>
          </p:nvPr>
        </p:nvSpPr>
        <p:spPr>
          <a:xfrm>
            <a:off x="4622760" y="2119407"/>
            <a:ext cx="6883399" cy="2708434"/>
          </a:xfrm>
        </p:spPr>
        <p:txBody>
          <a:bodyPr>
            <a:spAutoFit/>
          </a:bodyPr>
          <a:lstStyle/>
          <a:p>
            <a:pPr>
              <a:lnSpc>
                <a:spcPct val="100000"/>
              </a:lnSpc>
              <a:spcBef>
                <a:spcPts val="1800"/>
              </a:spcBef>
            </a:pPr>
            <a:r>
              <a:rPr lang="en-US" dirty="0">
                <a:latin typeface="+mn-lt"/>
              </a:rPr>
              <a:t>Collaboration and partnerships</a:t>
            </a:r>
          </a:p>
          <a:p>
            <a:pPr>
              <a:lnSpc>
                <a:spcPct val="100000"/>
              </a:lnSpc>
              <a:spcBef>
                <a:spcPts val="1800"/>
              </a:spcBef>
            </a:pPr>
            <a:r>
              <a:rPr lang="en-US" dirty="0">
                <a:latin typeface="+mn-lt"/>
              </a:rPr>
              <a:t>World Smart City Forum</a:t>
            </a:r>
            <a:r>
              <a:rPr lang="fr-CH" dirty="0">
                <a:latin typeface="+mn-lt"/>
              </a:rPr>
              <a:t> </a:t>
            </a:r>
            <a:r>
              <a:rPr lang="fr-CH" dirty="0" err="1">
                <a:latin typeface="+mn-lt"/>
              </a:rPr>
              <a:t>events</a:t>
            </a:r>
            <a:r>
              <a:rPr lang="fr-CH" dirty="0">
                <a:latin typeface="+mn-lt"/>
              </a:rPr>
              <a:t> in Barcelona and Singapore </a:t>
            </a:r>
            <a:r>
              <a:rPr lang="fr-CH" dirty="0" err="1">
                <a:latin typeface="+mn-lt"/>
              </a:rPr>
              <a:t>jointly</a:t>
            </a:r>
            <a:r>
              <a:rPr lang="fr-CH" dirty="0">
                <a:latin typeface="+mn-lt"/>
              </a:rPr>
              <a:t> </a:t>
            </a:r>
            <a:r>
              <a:rPr lang="fr-CH" dirty="0" err="1">
                <a:latin typeface="+mn-lt"/>
              </a:rPr>
              <a:t>with</a:t>
            </a:r>
            <a:r>
              <a:rPr lang="fr-CH" dirty="0">
                <a:latin typeface="+mn-lt"/>
              </a:rPr>
              <a:t> IEC and ITU</a:t>
            </a:r>
          </a:p>
          <a:p>
            <a:pPr>
              <a:lnSpc>
                <a:spcPct val="100000"/>
              </a:lnSpc>
              <a:spcBef>
                <a:spcPts val="1800"/>
              </a:spcBef>
            </a:pPr>
            <a:r>
              <a:rPr lang="fr-CH" b="1" dirty="0">
                <a:solidFill>
                  <a:srgbClr val="FE0000"/>
                </a:solidFill>
                <a:latin typeface="+mn-lt"/>
              </a:rPr>
              <a:t>#</a:t>
            </a:r>
            <a:r>
              <a:rPr lang="fr-CH" b="1" dirty="0" err="1">
                <a:solidFill>
                  <a:srgbClr val="FE0000"/>
                </a:solidFill>
                <a:latin typeface="+mn-lt"/>
              </a:rPr>
              <a:t>worldsmartcity</a:t>
            </a:r>
            <a:endParaRPr lang="en-US" b="1" dirty="0">
              <a:solidFill>
                <a:srgbClr val="FE0000"/>
              </a:solidFill>
              <a:latin typeface="+mn-lt"/>
            </a:endParaRPr>
          </a:p>
        </p:txBody>
      </p:sp>
      <p:pic>
        <p:nvPicPr>
          <p:cNvPr id="13" name="Picture Placeholder 12"/>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2439" y="4942174"/>
            <a:ext cx="4738342" cy="1167048"/>
          </a:xfrm>
          <a:prstGeom prst="rect">
            <a:avLst/>
          </a:prstGeom>
        </p:spPr>
      </p:pic>
      <p:pic>
        <p:nvPicPr>
          <p:cNvPr id="9" name="Picture 8">
            <a:extLst>
              <a:ext uri="{FF2B5EF4-FFF2-40B4-BE49-F238E27FC236}">
                <a16:creationId xmlns:a16="http://schemas.microsoft.com/office/drawing/2014/main" id="{9841DF74-C4F9-4681-9950-B40F86F78E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992" y="-106169"/>
            <a:ext cx="3924300" cy="6970519"/>
          </a:xfrm>
          <a:prstGeom prst="rect">
            <a:avLst/>
          </a:prstGeom>
        </p:spPr>
      </p:pic>
    </p:spTree>
    <p:extLst>
      <p:ext uri="{BB962C8B-B14F-4D97-AF65-F5344CB8AC3E}">
        <p14:creationId xmlns:p14="http://schemas.microsoft.com/office/powerpoint/2010/main" val="336811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615042" y="421559"/>
            <a:ext cx="6877049" cy="1588127"/>
          </a:xfrm>
        </p:spPr>
        <p:txBody>
          <a:bodyPr>
            <a:spAutoFit/>
          </a:bodyPr>
          <a:lstStyle/>
          <a:p>
            <a:r>
              <a:rPr lang="en-US" sz="5400" dirty="0">
                <a:latin typeface="+mj-lt"/>
              </a:rPr>
              <a:t>ISO and the fourth industrial revolution</a:t>
            </a:r>
          </a:p>
        </p:txBody>
      </p:sp>
      <p:sp>
        <p:nvSpPr>
          <p:cNvPr id="6" name="Text Placeholder 5"/>
          <p:cNvSpPr>
            <a:spLocks noGrp="1"/>
          </p:cNvSpPr>
          <p:nvPr>
            <p:ph type="body" sz="quarter" idx="12"/>
          </p:nvPr>
        </p:nvSpPr>
        <p:spPr>
          <a:xfrm>
            <a:off x="4568430" y="2589810"/>
            <a:ext cx="6971479" cy="1652760"/>
          </a:xfrm>
        </p:spPr>
        <p:txBody>
          <a:bodyPr wrap="square">
            <a:spAutoFit/>
          </a:bodyPr>
          <a:lstStyle/>
          <a:p>
            <a:pPr>
              <a:spcBef>
                <a:spcPts val="1800"/>
              </a:spcBef>
            </a:pPr>
            <a:r>
              <a:rPr lang="en-US" sz="3200" dirty="0">
                <a:latin typeface="+mn-lt"/>
              </a:rPr>
              <a:t>Ensure </a:t>
            </a:r>
            <a:r>
              <a:rPr lang="en-US" sz="3200" b="1" dirty="0">
                <a:latin typeface="+mn-lt"/>
              </a:rPr>
              <a:t>interoperability</a:t>
            </a:r>
          </a:p>
          <a:p>
            <a:pPr>
              <a:spcBef>
                <a:spcPts val="1800"/>
              </a:spcBef>
            </a:pPr>
            <a:r>
              <a:rPr lang="en-US" sz="3200" dirty="0">
                <a:latin typeface="+mn-lt"/>
              </a:rPr>
              <a:t>Provide certainty in an uncertain environment</a:t>
            </a:r>
          </a:p>
        </p:txBody>
      </p:sp>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1" name="Rectangle 10"/>
          <p:cNvSpPr/>
          <p:nvPr/>
        </p:nvSpPr>
        <p:spPr>
          <a:xfrm>
            <a:off x="2469494" y="260392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EBF2B31-A2E0-4458-A1E3-AE18A158F4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664" y="0"/>
            <a:ext cx="3953518" cy="6909061"/>
          </a:xfrm>
          <a:prstGeom prst="rect">
            <a:avLst/>
          </a:prstGeom>
        </p:spPr>
      </p:pic>
    </p:spTree>
    <p:extLst>
      <p:ext uri="{BB962C8B-B14F-4D97-AF65-F5344CB8AC3E}">
        <p14:creationId xmlns:p14="http://schemas.microsoft.com/office/powerpoint/2010/main" val="424739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7" name="Title 6"/>
          <p:cNvSpPr>
            <a:spLocks noGrp="1"/>
          </p:cNvSpPr>
          <p:nvPr>
            <p:ph type="title"/>
          </p:nvPr>
        </p:nvSpPr>
        <p:spPr>
          <a:xfrm>
            <a:off x="731838" y="2028617"/>
            <a:ext cx="10808071" cy="923330"/>
          </a:xfrm>
          <a:noFill/>
        </p:spPr>
        <p:txBody>
          <a:bodyPr wrap="square">
            <a:spAutoFit/>
          </a:bodyPr>
          <a:lstStyle/>
          <a:p>
            <a:pPr>
              <a:lnSpc>
                <a:spcPct val="100000"/>
              </a:lnSpc>
              <a:spcBef>
                <a:spcPts val="1800"/>
              </a:spcBef>
            </a:pPr>
            <a:r>
              <a:rPr lang="en-US" sz="5400" dirty="0">
                <a:solidFill>
                  <a:schemeClr val="bg1"/>
                </a:solidFill>
              </a:rPr>
              <a:t>Thank you</a:t>
            </a:r>
            <a:endParaRPr lang="en-US" sz="2400" dirty="0">
              <a:solidFill>
                <a:schemeClr val="bg1"/>
              </a:solidFill>
            </a:endParaRPr>
          </a:p>
        </p:txBody>
      </p:sp>
    </p:spTree>
    <p:extLst>
      <p:ext uri="{BB962C8B-B14F-4D97-AF65-F5344CB8AC3E}">
        <p14:creationId xmlns:p14="http://schemas.microsoft.com/office/powerpoint/2010/main" val="290390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B1CC3-18DF-4B91-BAB7-BE5FD4D336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756551" y="3008816"/>
            <a:ext cx="10808071" cy="840230"/>
          </a:xfrm>
        </p:spPr>
        <p:txBody>
          <a:bodyPr>
            <a:spAutoFit/>
          </a:bodyPr>
          <a:lstStyle/>
          <a:p>
            <a:r>
              <a:rPr lang="en-US" sz="5400" dirty="0">
                <a:latin typeface="+mj-lt"/>
              </a:rPr>
              <a:t>The “other” Industrial Revolutions</a:t>
            </a:r>
          </a:p>
        </p:txBody>
      </p:sp>
      <p:pic>
        <p:nvPicPr>
          <p:cNvPr id="7" name="Picture Placeholder 6"/>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0" y="0"/>
            <a:ext cx="3924300" cy="6864350"/>
          </a:xfrm>
        </p:spPr>
      </p:pic>
    </p:spTree>
    <p:extLst>
      <p:ext uri="{BB962C8B-B14F-4D97-AF65-F5344CB8AC3E}">
        <p14:creationId xmlns:p14="http://schemas.microsoft.com/office/powerpoint/2010/main" val="270509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9FF24B-7B4D-441E-A9FC-2AB396D814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876"/>
            <a:ext cx="12192000" cy="6858000"/>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0" y="0"/>
            <a:ext cx="3924300" cy="6864350"/>
          </a:xfrm>
        </p:spPr>
      </p:pic>
      <p:sp>
        <p:nvSpPr>
          <p:cNvPr id="19" name="Rectangle 18">
            <a:extLst>
              <a:ext uri="{FF2B5EF4-FFF2-40B4-BE49-F238E27FC236}">
                <a16:creationId xmlns:a16="http://schemas.microsoft.com/office/drawing/2014/main" id="{5C1E8131-7393-4701-BFB9-E4A14F6A99AD}"/>
              </a:ext>
            </a:extLst>
          </p:cNvPr>
          <p:cNvSpPr/>
          <p:nvPr/>
        </p:nvSpPr>
        <p:spPr>
          <a:xfrm>
            <a:off x="606183" y="413348"/>
            <a:ext cx="2736647" cy="1077218"/>
          </a:xfrm>
          <a:prstGeom prst="rect">
            <a:avLst/>
          </a:prstGeom>
        </p:spPr>
        <p:txBody>
          <a:bodyPr wrap="none">
            <a:spAutoFit/>
          </a:bodyPr>
          <a:lstStyle/>
          <a:p>
            <a:r>
              <a:rPr lang="en-US" sz="3200" dirty="0"/>
              <a:t>18</a:t>
            </a:r>
            <a:r>
              <a:rPr lang="en-US" sz="3200" baseline="30000" dirty="0"/>
              <a:t>th</a:t>
            </a:r>
            <a:r>
              <a:rPr lang="en-US" sz="3200" dirty="0"/>
              <a:t>Century</a:t>
            </a:r>
          </a:p>
          <a:p>
            <a:r>
              <a:rPr lang="en-US" sz="3200" b="1" dirty="0"/>
              <a:t>Steam power</a:t>
            </a:r>
          </a:p>
        </p:txBody>
      </p:sp>
    </p:spTree>
    <p:extLst>
      <p:ext uri="{BB962C8B-B14F-4D97-AF65-F5344CB8AC3E}">
        <p14:creationId xmlns:p14="http://schemas.microsoft.com/office/powerpoint/2010/main" val="12091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6686A-10BD-42C7-9A2C-B9C9CD38D6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56"/>
            <a:ext cx="12192000" cy="6858000"/>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0" y="0"/>
            <a:ext cx="3924300" cy="6864350"/>
          </a:xfrm>
        </p:spPr>
      </p:pic>
      <p:sp>
        <p:nvSpPr>
          <p:cNvPr id="6" name="Rectangle 5">
            <a:extLst>
              <a:ext uri="{FF2B5EF4-FFF2-40B4-BE49-F238E27FC236}">
                <a16:creationId xmlns:a16="http://schemas.microsoft.com/office/drawing/2014/main" id="{7B0619DB-9206-40A6-AFB5-87E491987E99}"/>
              </a:ext>
            </a:extLst>
          </p:cNvPr>
          <p:cNvSpPr/>
          <p:nvPr/>
        </p:nvSpPr>
        <p:spPr>
          <a:xfrm>
            <a:off x="645339" y="462776"/>
            <a:ext cx="3828338" cy="1569660"/>
          </a:xfrm>
          <a:prstGeom prst="rect">
            <a:avLst/>
          </a:prstGeom>
        </p:spPr>
        <p:txBody>
          <a:bodyPr wrap="square">
            <a:spAutoFit/>
          </a:bodyPr>
          <a:lstStyle/>
          <a:p>
            <a:r>
              <a:rPr lang="en-US" sz="3200" dirty="0">
                <a:solidFill>
                  <a:schemeClr val="bg1"/>
                </a:solidFill>
              </a:rPr>
              <a:t>19</a:t>
            </a:r>
            <a:r>
              <a:rPr lang="en-US" sz="3200" baseline="30000" dirty="0">
                <a:solidFill>
                  <a:schemeClr val="bg1"/>
                </a:solidFill>
              </a:rPr>
              <a:t>th</a:t>
            </a:r>
            <a:r>
              <a:rPr lang="en-US" sz="3200" dirty="0">
                <a:solidFill>
                  <a:schemeClr val="bg1"/>
                </a:solidFill>
              </a:rPr>
              <a:t>Century</a:t>
            </a:r>
            <a:br>
              <a:rPr lang="en-US" sz="3200" dirty="0">
                <a:solidFill>
                  <a:schemeClr val="bg1"/>
                </a:solidFill>
              </a:rPr>
            </a:br>
            <a:r>
              <a:rPr lang="en-US" sz="3200" b="1" dirty="0">
                <a:solidFill>
                  <a:schemeClr val="bg1"/>
                </a:solidFill>
              </a:rPr>
              <a:t>Mass production, new technologies</a:t>
            </a:r>
          </a:p>
        </p:txBody>
      </p:sp>
    </p:spTree>
    <p:extLst>
      <p:ext uri="{BB962C8B-B14F-4D97-AF65-F5344CB8AC3E}">
        <p14:creationId xmlns:p14="http://schemas.microsoft.com/office/powerpoint/2010/main" val="14398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D6995-5D61-4410-9DE0-3BD78C3411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73616" cy="6903909"/>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0" y="0"/>
            <a:ext cx="3924300" cy="6864350"/>
          </a:xfrm>
        </p:spPr>
      </p:pic>
      <p:sp>
        <p:nvSpPr>
          <p:cNvPr id="18" name="Rectangle 17">
            <a:extLst>
              <a:ext uri="{FF2B5EF4-FFF2-40B4-BE49-F238E27FC236}">
                <a16:creationId xmlns:a16="http://schemas.microsoft.com/office/drawing/2014/main" id="{718DEC11-F98C-48D2-B0AE-A67DBF800ADB}"/>
              </a:ext>
            </a:extLst>
          </p:cNvPr>
          <p:cNvSpPr/>
          <p:nvPr/>
        </p:nvSpPr>
        <p:spPr>
          <a:xfrm>
            <a:off x="645339" y="462776"/>
            <a:ext cx="3533371" cy="1077218"/>
          </a:xfrm>
          <a:prstGeom prst="rect">
            <a:avLst/>
          </a:prstGeom>
        </p:spPr>
        <p:txBody>
          <a:bodyPr wrap="square">
            <a:spAutoFit/>
          </a:bodyPr>
          <a:lstStyle/>
          <a:p>
            <a:r>
              <a:rPr lang="en-US" sz="3200" dirty="0">
                <a:solidFill>
                  <a:schemeClr val="bg1"/>
                </a:solidFill>
              </a:rPr>
              <a:t>1980s</a:t>
            </a:r>
          </a:p>
          <a:p>
            <a:r>
              <a:rPr lang="en-US" sz="3200" b="1" dirty="0">
                <a:solidFill>
                  <a:schemeClr val="bg1"/>
                </a:solidFill>
              </a:rPr>
              <a:t>Digital revolution</a:t>
            </a:r>
          </a:p>
        </p:txBody>
      </p:sp>
    </p:spTree>
    <p:extLst>
      <p:ext uri="{BB962C8B-B14F-4D97-AF65-F5344CB8AC3E}">
        <p14:creationId xmlns:p14="http://schemas.microsoft.com/office/powerpoint/2010/main" val="151107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3454F6-9DFD-4BC0-BE79-1419838066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13" name="Rectangle 12">
            <a:extLst>
              <a:ext uri="{FF2B5EF4-FFF2-40B4-BE49-F238E27FC236}">
                <a16:creationId xmlns:a16="http://schemas.microsoft.com/office/drawing/2014/main" id="{9A67B45A-25E6-43FF-9966-9713AC779AF8}"/>
              </a:ext>
            </a:extLst>
          </p:cNvPr>
          <p:cNvSpPr/>
          <p:nvPr/>
        </p:nvSpPr>
        <p:spPr>
          <a:xfrm>
            <a:off x="638433" y="387349"/>
            <a:ext cx="6096000" cy="1938992"/>
          </a:xfrm>
          <a:prstGeom prst="rect">
            <a:avLst/>
          </a:prstGeom>
        </p:spPr>
        <p:txBody>
          <a:bodyPr>
            <a:spAutoFit/>
          </a:bodyPr>
          <a:lstStyle/>
          <a:p>
            <a:r>
              <a:rPr lang="en-US" sz="4000" dirty="0">
                <a:solidFill>
                  <a:schemeClr val="bg1"/>
                </a:solidFill>
              </a:rPr>
              <a:t>Blurring the lines between the physical, digital and biological worlds</a:t>
            </a:r>
          </a:p>
        </p:txBody>
      </p:sp>
    </p:spTree>
    <p:extLst>
      <p:ext uri="{BB962C8B-B14F-4D97-AF65-F5344CB8AC3E}">
        <p14:creationId xmlns:p14="http://schemas.microsoft.com/office/powerpoint/2010/main" val="14981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81A700-094E-451C-B018-B4AB9CC6D7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731838" y="2634936"/>
            <a:ext cx="10808071" cy="1588127"/>
          </a:xfrm>
        </p:spPr>
        <p:txBody>
          <a:bodyPr>
            <a:spAutoFit/>
          </a:bodyPr>
          <a:lstStyle/>
          <a:p>
            <a:r>
              <a:rPr lang="en-US" sz="5400" dirty="0">
                <a:latin typeface="+mj-lt"/>
              </a:rPr>
              <a:t>The role of standards in </a:t>
            </a:r>
            <a:br>
              <a:rPr lang="en-US" sz="5400" dirty="0">
                <a:latin typeface="+mj-lt"/>
              </a:rPr>
            </a:br>
            <a:r>
              <a:rPr lang="en-US" sz="5400" dirty="0">
                <a:latin typeface="+mj-lt"/>
              </a:rPr>
              <a:t>industrial revolutions</a:t>
            </a:r>
          </a:p>
        </p:txBody>
      </p:sp>
      <p:pic>
        <p:nvPicPr>
          <p:cNvPr id="7" name="Picture Placeholder 6"/>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0" y="0"/>
            <a:ext cx="3924300" cy="6864350"/>
          </a:xfrm>
        </p:spPr>
      </p:pic>
    </p:spTree>
    <p:extLst>
      <p:ext uri="{BB962C8B-B14F-4D97-AF65-F5344CB8AC3E}">
        <p14:creationId xmlns:p14="http://schemas.microsoft.com/office/powerpoint/2010/main" val="220864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9D8DDE-420F-433D-A477-93378FA450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Footer Placeholder 1"/>
          <p:cNvSpPr>
            <a:spLocks noGrp="1"/>
          </p:cNvSpPr>
          <p:nvPr>
            <p:ph type="ftr" sz="quarter" idx="10"/>
          </p:nvPr>
        </p:nvSpPr>
        <p:spPr/>
        <p:txBody>
          <a:bodyPr/>
          <a:lstStyle/>
          <a:p>
            <a:endParaRPr lang="en-US" dirty="0"/>
          </a:p>
        </p:txBody>
      </p:sp>
      <p:pic>
        <p:nvPicPr>
          <p:cNvPr id="7" name="Picture Placeholder 6"/>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10" name="Rectangle 9">
            <a:extLst>
              <a:ext uri="{FF2B5EF4-FFF2-40B4-BE49-F238E27FC236}">
                <a16:creationId xmlns:a16="http://schemas.microsoft.com/office/drawing/2014/main" id="{EE3ED8D7-12E5-4088-AFC7-DDAA4DD00F0E}"/>
              </a:ext>
            </a:extLst>
          </p:cNvPr>
          <p:cNvSpPr/>
          <p:nvPr/>
        </p:nvSpPr>
        <p:spPr>
          <a:xfrm>
            <a:off x="652972" y="400651"/>
            <a:ext cx="4672653" cy="1754326"/>
          </a:xfrm>
          <a:prstGeom prst="rect">
            <a:avLst/>
          </a:prstGeom>
          <a:effectLst>
            <a:outerShdw blurRad="50800" dist="38100" dir="2700000" algn="tl" rotWithShape="0">
              <a:prstClr val="black">
                <a:alpha val="40000"/>
              </a:prstClr>
            </a:outerShdw>
          </a:effectLst>
        </p:spPr>
        <p:txBody>
          <a:bodyPr wrap="square">
            <a:spAutoFit/>
          </a:bodyPr>
          <a:lstStyle/>
          <a:p>
            <a:r>
              <a:rPr lang="en-US" sz="3600" dirty="0">
                <a:solidFill>
                  <a:schemeClr val="bg1"/>
                </a:solidFill>
                <a:effectLst>
                  <a:outerShdw blurRad="50800" dist="38100" dir="2700000" algn="tl" rotWithShape="0">
                    <a:prstClr val="black">
                      <a:alpha val="40000"/>
                    </a:prstClr>
                  </a:outerShdw>
                </a:effectLst>
              </a:rPr>
              <a:t>The universal language on which technology can thrive</a:t>
            </a:r>
          </a:p>
        </p:txBody>
      </p:sp>
    </p:spTree>
    <p:extLst>
      <p:ext uri="{BB962C8B-B14F-4D97-AF65-F5344CB8AC3E}">
        <p14:creationId xmlns:p14="http://schemas.microsoft.com/office/powerpoint/2010/main" val="291191338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5ACA68B6-01BC-45FA-8598-B0BCAF45B78A}"/>
    </a:ext>
  </a:extLst>
</a:theme>
</file>

<file path=ppt/theme/theme2.xml><?xml version="1.0" encoding="utf-8"?>
<a:theme xmlns:a="http://schemas.openxmlformats.org/drawingml/2006/main" name="Section title slide 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676202F0-BEB4-484E-8206-0F0A7B25D344}"/>
    </a:ext>
  </a:extLst>
</a:theme>
</file>

<file path=ppt/theme/theme3.xml><?xml version="1.0" encoding="utf-8"?>
<a:theme xmlns:a="http://schemas.openxmlformats.org/drawingml/2006/main" name="Section title slid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AD92AC61-FCA0-48E7-BC32-F17A2A04DA30}"/>
    </a:ext>
  </a:extLst>
</a:theme>
</file>

<file path=ppt/theme/theme4.xml><?xml version="1.0" encoding="utf-8"?>
<a:theme xmlns:a="http://schemas.openxmlformats.org/drawingml/2006/main" name="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4A26EDBA-BCB3-4ECF-923D-1EE1582A3817}"/>
    </a:ext>
  </a:extLst>
</a:theme>
</file>

<file path=ppt/theme/theme5.xml><?xml version="1.0" encoding="utf-8"?>
<a:theme xmlns:a="http://schemas.openxmlformats.org/drawingml/2006/main" name="Side pho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B40AE539-C2E4-41CA-8A31-D3B1AF678CDA}"/>
    </a:ext>
  </a:extLst>
</a:theme>
</file>

<file path=ppt/theme/theme6.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5ACA68B6-01BC-45FA-8598-B0BCAF45B78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new_template_with_example_slides_-_(v1) (1)</Template>
  <TotalTime>3429</TotalTime>
  <Words>1759</Words>
  <Application>Microsoft Office PowerPoint</Application>
  <PresentationFormat>Widescreen</PresentationFormat>
  <Paragraphs>184</Paragraphs>
  <Slides>23</Slides>
  <Notes>23</Notes>
  <HiddenSlides>0</HiddenSlides>
  <MMClips>0</MMClips>
  <ScaleCrop>false</ScaleCrop>
  <HeadingPairs>
    <vt:vector size="6" baseType="variant">
      <vt:variant>
        <vt:lpstr>Fonts Used</vt:lpstr>
      </vt:variant>
      <vt:variant>
        <vt:i4>1</vt:i4>
      </vt:variant>
      <vt:variant>
        <vt:lpstr>Theme</vt:lpstr>
      </vt:variant>
      <vt:variant>
        <vt:i4>6</vt:i4>
      </vt:variant>
      <vt:variant>
        <vt:lpstr>Slide Titles</vt:lpstr>
      </vt:variant>
      <vt:variant>
        <vt:i4>23</vt:i4>
      </vt:variant>
    </vt:vector>
  </HeadingPairs>
  <TitlesOfParts>
    <vt:vector size="30" baseType="lpstr">
      <vt:lpstr>Arial</vt:lpstr>
      <vt:lpstr>Title slide</vt:lpstr>
      <vt:lpstr>Section title slide Red</vt:lpstr>
      <vt:lpstr>Section title slide dark</vt:lpstr>
      <vt:lpstr>Inside slides (text without background)</vt:lpstr>
      <vt:lpstr>Side photo</vt:lpstr>
      <vt:lpstr>1_Title slide</vt:lpstr>
      <vt:lpstr>The fourth  industrial revolution  Kuala Lumpur, 2 March 2018  John Walter, ISO president</vt:lpstr>
      <vt:lpstr>What is the  Fourth Industrial Revolution?</vt:lpstr>
      <vt:lpstr>The “other” Industrial Revolutions</vt:lpstr>
      <vt:lpstr>PowerPoint Presentation</vt:lpstr>
      <vt:lpstr>PowerPoint Presentation</vt:lpstr>
      <vt:lpstr>PowerPoint Presentation</vt:lpstr>
      <vt:lpstr>PowerPoint Presentation</vt:lpstr>
      <vt:lpstr>The role of standards in  industrial revolutions</vt:lpstr>
      <vt:lpstr>PowerPoint Presentation</vt:lpstr>
      <vt:lpstr>PowerPoint Presentation</vt:lpstr>
      <vt:lpstr>PowerPoint Presentation</vt:lpstr>
      <vt:lpstr>ISO snapshot</vt:lpstr>
      <vt:lpstr>PowerPoint Presentation</vt:lpstr>
      <vt:lpstr>PowerPoint Presentation</vt:lpstr>
      <vt:lpstr>PowerPoint Presentation</vt:lpstr>
      <vt:lpstr>Smart manufacturing</vt:lpstr>
      <vt:lpstr>3d printing </vt:lpstr>
      <vt:lpstr>Intelligent transport systems</vt:lpstr>
      <vt:lpstr>Personal robots</vt:lpstr>
      <vt:lpstr>Cyber security</vt:lpstr>
      <vt:lpstr>Smart Cities and infrastructures</vt:lpstr>
      <vt:lpstr>ISO and the fourth industrial revolution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Place and date</dc:title>
  <dc:creator>NADEN Clare</dc:creator>
  <cp:lastModifiedBy>BIRD Katie</cp:lastModifiedBy>
  <cp:revision>132</cp:revision>
  <cp:lastPrinted>2017-11-07T17:53:06Z</cp:lastPrinted>
  <dcterms:created xsi:type="dcterms:W3CDTF">2017-10-02T12:28:25Z</dcterms:created>
  <dcterms:modified xsi:type="dcterms:W3CDTF">2018-02-23T15:49:47Z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3074549</vt:lpwstr>
  </property>
  <property fmtid="{D5CDD505-2E9C-101B-9397-08002B2CF9AE}" name="NXPowerLiteSettings" pid="3">
    <vt:lpwstr>F7000400038000</vt:lpwstr>
  </property>
  <property fmtid="{D5CDD505-2E9C-101B-9397-08002B2CF9AE}" name="NXPowerLiteVersion" pid="4">
    <vt:lpwstr>S9.1.4</vt:lpwstr>
  </property>
</Properties>
</file>